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8"/>
  </p:notesMasterIdLst>
  <p:handoutMasterIdLst>
    <p:handoutMasterId r:id="rId19"/>
  </p:handoutMasterIdLst>
  <p:sldIdLst>
    <p:sldId id="360" r:id="rId2"/>
    <p:sldId id="403" r:id="rId3"/>
    <p:sldId id="404" r:id="rId4"/>
    <p:sldId id="405" r:id="rId5"/>
    <p:sldId id="406" r:id="rId6"/>
    <p:sldId id="407" r:id="rId7"/>
    <p:sldId id="409" r:id="rId8"/>
    <p:sldId id="410" r:id="rId9"/>
    <p:sldId id="411" r:id="rId10"/>
    <p:sldId id="413" r:id="rId11"/>
    <p:sldId id="414" r:id="rId12"/>
    <p:sldId id="416" r:id="rId13"/>
    <p:sldId id="420" r:id="rId14"/>
    <p:sldId id="417" r:id="rId15"/>
    <p:sldId id="418" r:id="rId16"/>
    <p:sldId id="419" r:id="rId17"/>
  </p:sldIdLst>
  <p:sldSz cx="9144000" cy="6858000" type="screen4x3"/>
  <p:notesSz cx="6669088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n" initials="" lastIdx="0" clrIdx="0"/>
  <p:cmAuthor id="1" name="gsaar" initials="" lastIdx="1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3366CC"/>
    <a:srgbClr val="FFFF00"/>
    <a:srgbClr val="FF0000"/>
    <a:srgbClr val="FF7171"/>
    <a:srgbClr val="FF9999"/>
    <a:srgbClr val="FFBDBD"/>
    <a:srgbClr val="66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3804" autoAdjust="0"/>
    <p:restoredTop sz="93190" autoAdjust="0"/>
  </p:normalViewPr>
  <p:slideViewPr>
    <p:cSldViewPr>
      <p:cViewPr>
        <p:scale>
          <a:sx n="75" d="100"/>
          <a:sy n="75" d="100"/>
        </p:scale>
        <p:origin x="-900" y="366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4776"/>
    </p:cViewPr>
  </p:sorterViewPr>
  <p:notesViewPr>
    <p:cSldViewPr>
      <p:cViewPr>
        <p:scale>
          <a:sx n="100" d="100"/>
          <a:sy n="100" d="100"/>
        </p:scale>
        <p:origin x="-792" y="768"/>
      </p:cViewPr>
      <p:guideLst>
        <p:guide orient="horz" pos="3127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45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45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663" y="942975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5E649427-1AE2-4F99-B680-FF18E448122B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4875"/>
            <a:ext cx="4891088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31338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DF3E1FF0-C0C1-4704-B3AF-8C13ACA3F465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661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47661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4766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4766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</p:grpSp>
        <p:grpSp>
          <p:nvGrpSpPr>
            <p:cNvPr id="147661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47661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47661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</p:grpSp>
        <p:sp>
          <p:nvSpPr>
            <p:cNvPr id="147661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7661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7661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147662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s-PE"/>
              <a:t>Haga clic para cambiar el estilo de título	</a:t>
            </a:r>
          </a:p>
        </p:txBody>
      </p:sp>
      <p:sp>
        <p:nvSpPr>
          <p:cNvPr id="147662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PE"/>
              <a:t>Haga clic para modificar el estilo de subtítulo del patrón</a:t>
            </a:r>
          </a:p>
        </p:txBody>
      </p:sp>
      <p:sp>
        <p:nvSpPr>
          <p:cNvPr id="147662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s-PE"/>
          </a:p>
        </p:txBody>
      </p:sp>
      <p:sp>
        <p:nvSpPr>
          <p:cNvPr id="147662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s-PE"/>
          </a:p>
        </p:txBody>
      </p:sp>
      <p:sp>
        <p:nvSpPr>
          <p:cNvPr id="147662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ED3631-48F6-450F-9A75-4FF5AAB0AD65}" type="slidenum">
              <a:rPr lang="es-PE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8EB019-FF1B-4AA1-9420-FFF448E5201E}" type="slidenum">
              <a:rPr lang="es-PE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2433A-D827-47B9-8B6D-BBEFADE77C5C}" type="slidenum">
              <a:rPr lang="es-PE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ítulo y texto e imágenes prediseña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imágenes prediseñadas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6BE1746-94E2-4DA9-A221-C9B09978BBAA}" type="slidenum">
              <a:rPr lang="es-PE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023AA-33A2-4E30-9D21-F96BD0B6A36A}" type="slidenum">
              <a:rPr lang="es-PE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22A1F9-B342-44E9-94EF-CA5886DCBF34}" type="slidenum">
              <a:rPr lang="es-PE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A0044-92B4-488E-868B-BDDA00C6B40A}" type="slidenum">
              <a:rPr lang="es-PE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53306B-16D1-4699-BBB0-8E0D97127492}" type="slidenum">
              <a:rPr lang="es-PE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D3B95-B19B-4C71-BFD8-D15F3160DA72}" type="slidenum">
              <a:rPr lang="es-PE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7D6181-CD70-4814-A1E5-BC85B471845E}" type="slidenum">
              <a:rPr lang="es-PE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91AAA4-6BFB-422D-97E9-2A30936B5045}" type="slidenum">
              <a:rPr lang="es-PE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E7EFF-59DA-43B4-A98F-A2832614E703}" type="slidenum">
              <a:rPr lang="es-PE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58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PE" sz="2400"/>
          </a:p>
        </p:txBody>
      </p:sp>
      <p:sp>
        <p:nvSpPr>
          <p:cNvPr id="147558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PE" sz="2400"/>
          </a:p>
        </p:txBody>
      </p:sp>
      <p:sp>
        <p:nvSpPr>
          <p:cNvPr id="147558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PE" sz="2400"/>
          </a:p>
        </p:txBody>
      </p:sp>
      <p:sp>
        <p:nvSpPr>
          <p:cNvPr id="147558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PE" sz="2400"/>
          </a:p>
        </p:txBody>
      </p:sp>
      <p:sp>
        <p:nvSpPr>
          <p:cNvPr id="147559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PE" sz="2400"/>
          </a:p>
        </p:txBody>
      </p:sp>
      <p:sp>
        <p:nvSpPr>
          <p:cNvPr id="147559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PE" sz="2400"/>
          </a:p>
        </p:txBody>
      </p:sp>
      <p:sp>
        <p:nvSpPr>
          <p:cNvPr id="147559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PE" sz="2400"/>
          </a:p>
        </p:txBody>
      </p:sp>
      <p:sp>
        <p:nvSpPr>
          <p:cNvPr id="14755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PE" smtClean="0"/>
              <a:t>Haga clic para cambiar el estilo de título	</a:t>
            </a:r>
          </a:p>
        </p:txBody>
      </p:sp>
      <p:sp>
        <p:nvSpPr>
          <p:cNvPr id="14755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PE" smtClean="0"/>
              <a:t>Haga clic para modificar el estilo de texto del patrón</a:t>
            </a:r>
          </a:p>
          <a:p>
            <a:pPr lvl="1"/>
            <a:r>
              <a:rPr lang="es-PE" smtClean="0"/>
              <a:t>Segundo nivel</a:t>
            </a:r>
          </a:p>
          <a:p>
            <a:pPr lvl="2"/>
            <a:r>
              <a:rPr lang="es-PE" smtClean="0"/>
              <a:t>Tercer nivel</a:t>
            </a:r>
          </a:p>
          <a:p>
            <a:pPr lvl="3"/>
            <a:r>
              <a:rPr lang="es-PE" smtClean="0"/>
              <a:t>Cuarto nivel</a:t>
            </a:r>
          </a:p>
          <a:p>
            <a:pPr lvl="4"/>
            <a:r>
              <a:rPr lang="es-PE" smtClean="0"/>
              <a:t>Quinto nivel</a:t>
            </a:r>
          </a:p>
        </p:txBody>
      </p:sp>
      <p:sp>
        <p:nvSpPr>
          <p:cNvPr id="14755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PE"/>
          </a:p>
        </p:txBody>
      </p:sp>
      <p:sp>
        <p:nvSpPr>
          <p:cNvPr id="14755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PE"/>
          </a:p>
        </p:txBody>
      </p:sp>
      <p:sp>
        <p:nvSpPr>
          <p:cNvPr id="14755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5B81E11-030C-430E-84FD-E5F9BD644CD5}" type="slidenum">
              <a:rPr lang="es-PE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09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3284984"/>
            <a:ext cx="7772400" cy="1143000"/>
          </a:xfrm>
        </p:spPr>
        <p:txBody>
          <a:bodyPr/>
          <a:lstStyle/>
          <a:p>
            <a:pPr algn="ctr"/>
            <a:r>
              <a:rPr lang="es-PE" sz="4000" dirty="0" smtClean="0"/>
              <a:t>Solución Numérica de </a:t>
            </a:r>
            <a:br>
              <a:rPr lang="es-PE" sz="4000" dirty="0" smtClean="0"/>
            </a:br>
            <a:r>
              <a:rPr lang="es-PE" sz="4000" dirty="0" smtClean="0"/>
              <a:t>Ecuaciones </a:t>
            </a:r>
            <a:r>
              <a:rPr lang="es-PE" sz="4000" dirty="0"/>
              <a:t>Diferenciales </a:t>
            </a:r>
            <a:r>
              <a:rPr lang="es-PE" sz="4000" dirty="0" smtClean="0"/>
              <a:t>Parciales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2" name="Rectangle 4"/>
          <p:cNvSpPr>
            <a:spLocks noChangeArrowheads="1"/>
          </p:cNvSpPr>
          <p:nvPr/>
        </p:nvSpPr>
        <p:spPr bwMode="auto">
          <a:xfrm>
            <a:off x="467544" y="3356992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s-PE" sz="2400" dirty="0" smtClean="0"/>
              <a:t>El sistema lineal envuelve estas </a:t>
            </a:r>
            <a:r>
              <a:rPr lang="es-PE" sz="2400" dirty="0" smtClean="0"/>
              <a:t>incógnitas, </a:t>
            </a:r>
            <a:r>
              <a:rPr lang="es-PE" sz="2400" dirty="0" smtClean="0"/>
              <a:t>es expresada para un calculo matricial más </a:t>
            </a:r>
            <a:r>
              <a:rPr lang="es-PE" sz="2400" dirty="0" smtClean="0"/>
              <a:t>eficiente.</a:t>
            </a:r>
            <a:endParaRPr lang="es-ES" sz="2400" dirty="0" smtClean="0"/>
          </a:p>
        </p:txBody>
      </p:sp>
      <p:sp>
        <p:nvSpPr>
          <p:cNvPr id="1210373" name="Rectangle 5"/>
          <p:cNvSpPr>
            <a:spLocks noGrp="1" noChangeArrowheads="1"/>
          </p:cNvSpPr>
          <p:nvPr>
            <p:ph type="title"/>
          </p:nvPr>
        </p:nvSpPr>
        <p:spPr>
          <a:xfrm>
            <a:off x="1150938" y="908050"/>
            <a:ext cx="7669212" cy="768350"/>
          </a:xfrm>
          <a:noFill/>
          <a:ln/>
        </p:spPr>
        <p:txBody>
          <a:bodyPr/>
          <a:lstStyle/>
          <a:p>
            <a:r>
              <a:rPr lang="es-PE" sz="3200" b="1" dirty="0" smtClean="0"/>
              <a:t>Ecuación</a:t>
            </a:r>
            <a:r>
              <a:rPr lang="es-PE" sz="3200" dirty="0" smtClean="0"/>
              <a:t> </a:t>
            </a:r>
            <a:r>
              <a:rPr lang="es-PE" sz="3200" b="1" dirty="0"/>
              <a:t>Diferencial</a:t>
            </a:r>
            <a:r>
              <a:rPr lang="es-PE" sz="3200" dirty="0"/>
              <a:t> </a:t>
            </a:r>
            <a:r>
              <a:rPr lang="es-PE" sz="3200" b="1" dirty="0" smtClean="0"/>
              <a:t>Parcial </a:t>
            </a:r>
            <a:r>
              <a:rPr lang="es-PE" sz="3200" b="1" dirty="0" err="1" smtClean="0"/>
              <a:t>Eliptica</a:t>
            </a:r>
            <a:endParaRPr lang="es-PE" sz="3200" b="1" dirty="0"/>
          </a:p>
        </p:txBody>
      </p:sp>
      <p:pic>
        <p:nvPicPr>
          <p:cNvPr id="1665026" name="Picture 2" descr="pic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3284984"/>
            <a:ext cx="3225268" cy="284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65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60771" y="2474913"/>
          <a:ext cx="8975725" cy="539750"/>
        </p:xfrm>
        <a:graphic>
          <a:graphicData uri="http://schemas.openxmlformats.org/presentationml/2006/ole">
            <p:oleObj spid="_x0000_s1665028" name="Ecuación" r:id="rId4" imgW="421632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2" name="Rectangle 4"/>
          <p:cNvSpPr>
            <a:spLocks noChangeArrowheads="1"/>
          </p:cNvSpPr>
          <p:nvPr/>
        </p:nvSpPr>
        <p:spPr bwMode="auto">
          <a:xfrm>
            <a:off x="395536" y="2276872"/>
            <a:ext cx="828092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s-PE" sz="2400" b="1" dirty="0" smtClean="0"/>
              <a:t>Ejemplo </a:t>
            </a:r>
            <a:r>
              <a:rPr lang="es-PE" sz="2400" b="1" dirty="0" smtClean="0"/>
              <a:t>1</a:t>
            </a:r>
            <a:r>
              <a:rPr lang="es-PE" sz="2400" dirty="0" smtClean="0"/>
              <a:t> Encontrar una solución aproximada para la ecuación de </a:t>
            </a:r>
            <a:r>
              <a:rPr lang="es-PE" sz="2400" dirty="0" err="1" smtClean="0"/>
              <a:t>Laplace</a:t>
            </a:r>
            <a:r>
              <a:rPr lang="es-PE" sz="2400" dirty="0" smtClean="0"/>
              <a:t> </a:t>
            </a:r>
            <a:r>
              <a:rPr lang="es-PE" sz="2400" b="1" dirty="0" err="1" smtClean="0">
                <a:solidFill>
                  <a:srgbClr val="0070C0"/>
                </a:solidFill>
              </a:rPr>
              <a:t>u</a:t>
            </a:r>
            <a:r>
              <a:rPr lang="es-PE" sz="2400" b="1" baseline="-25000" dirty="0" err="1" smtClean="0">
                <a:solidFill>
                  <a:srgbClr val="0070C0"/>
                </a:solidFill>
              </a:rPr>
              <a:t>xx</a:t>
            </a:r>
            <a:r>
              <a:rPr lang="es-PE" sz="2400" b="1" dirty="0" err="1" smtClean="0">
                <a:solidFill>
                  <a:srgbClr val="0070C0"/>
                </a:solidFill>
              </a:rPr>
              <a:t>+u</a:t>
            </a:r>
            <a:r>
              <a:rPr lang="es-PE" sz="2400" b="1" baseline="-25000" dirty="0" err="1" smtClean="0">
                <a:solidFill>
                  <a:srgbClr val="0070C0"/>
                </a:solidFill>
              </a:rPr>
              <a:t>yy</a:t>
            </a:r>
            <a:r>
              <a:rPr lang="es-PE" sz="2400" b="1" dirty="0" smtClean="0">
                <a:solidFill>
                  <a:srgbClr val="0070C0"/>
                </a:solidFill>
              </a:rPr>
              <a:t>=0</a:t>
            </a:r>
            <a:r>
              <a:rPr lang="es-PE" sz="2400" dirty="0" smtClean="0"/>
              <a:t> en el </a:t>
            </a:r>
            <a:r>
              <a:rPr lang="es-PE" sz="2400" dirty="0" smtClean="0"/>
              <a:t>rectángulo:</a:t>
            </a:r>
          </a:p>
          <a:p>
            <a:r>
              <a:rPr lang="es-PE" sz="2400" b="1" dirty="0" smtClean="0">
                <a:solidFill>
                  <a:srgbClr val="0070C0"/>
                </a:solidFill>
              </a:rPr>
              <a:t>R={(</a:t>
            </a:r>
            <a:r>
              <a:rPr lang="es-PE" sz="2400" b="1" dirty="0" err="1" smtClean="0">
                <a:solidFill>
                  <a:srgbClr val="0070C0"/>
                </a:solidFill>
              </a:rPr>
              <a:t>x,y</a:t>
            </a:r>
            <a:r>
              <a:rPr lang="es-PE" sz="2400" b="1" dirty="0" smtClean="0">
                <a:solidFill>
                  <a:srgbClr val="0070C0"/>
                </a:solidFill>
              </a:rPr>
              <a:t>): </a:t>
            </a:r>
            <a:r>
              <a:rPr lang="es-PE" sz="2400" b="1" dirty="0" smtClean="0">
                <a:solidFill>
                  <a:srgbClr val="0070C0"/>
                </a:solidFill>
              </a:rPr>
              <a:t>0&lt;=x&lt;= </a:t>
            </a:r>
            <a:r>
              <a:rPr lang="es-PE" sz="2400" b="1" dirty="0" smtClean="0">
                <a:solidFill>
                  <a:srgbClr val="0070C0"/>
                </a:solidFill>
              </a:rPr>
              <a:t>4, </a:t>
            </a:r>
            <a:r>
              <a:rPr lang="es-PE" sz="2400" b="1" dirty="0" smtClean="0">
                <a:solidFill>
                  <a:srgbClr val="0070C0"/>
                </a:solidFill>
              </a:rPr>
              <a:t>0&lt;=y&lt;= </a:t>
            </a:r>
            <a:r>
              <a:rPr lang="es-PE" sz="2400" b="1" dirty="0" smtClean="0">
                <a:solidFill>
                  <a:srgbClr val="0070C0"/>
                </a:solidFill>
              </a:rPr>
              <a:t>4}</a:t>
            </a:r>
            <a:r>
              <a:rPr lang="es-PE" sz="2400" dirty="0" smtClean="0"/>
              <a:t> </a:t>
            </a:r>
            <a:endParaRPr lang="es-PE" sz="2400" dirty="0" smtClean="0"/>
          </a:p>
          <a:p>
            <a:r>
              <a:rPr lang="es-PE" sz="2400" dirty="0" smtClean="0"/>
              <a:t>donde </a:t>
            </a:r>
            <a:r>
              <a:rPr lang="es-PE" sz="2400" dirty="0" smtClean="0"/>
              <a:t>u(</a:t>
            </a:r>
            <a:r>
              <a:rPr lang="es-PE" sz="2400" dirty="0" err="1" smtClean="0"/>
              <a:t>x,y</a:t>
            </a:r>
            <a:r>
              <a:rPr lang="es-PE" sz="2400" dirty="0" smtClean="0"/>
              <a:t>) denota la temperatura en el punto (</a:t>
            </a:r>
            <a:r>
              <a:rPr lang="es-PE" sz="2400" dirty="0" err="1" smtClean="0"/>
              <a:t>x,y</a:t>
            </a:r>
            <a:r>
              <a:rPr lang="es-PE" sz="2400" dirty="0" smtClean="0"/>
              <a:t>) y los valores de frontera son: </a:t>
            </a:r>
            <a:endParaRPr lang="es-ES" sz="2400" dirty="0" smtClean="0"/>
          </a:p>
          <a:p>
            <a:r>
              <a:rPr lang="es-PE" sz="2400" dirty="0" smtClean="0"/>
              <a:t>   </a:t>
            </a:r>
            <a:r>
              <a:rPr lang="es-PE" sz="2400" b="1" dirty="0" smtClean="0">
                <a:solidFill>
                  <a:srgbClr val="0070C0"/>
                </a:solidFill>
              </a:rPr>
              <a:t>u(x,0) = 20</a:t>
            </a:r>
            <a:r>
              <a:rPr lang="es-PE" sz="2400" dirty="0" smtClean="0"/>
              <a:t> y </a:t>
            </a:r>
            <a:r>
              <a:rPr lang="es-PE" sz="2400" b="1" dirty="0" smtClean="0">
                <a:solidFill>
                  <a:srgbClr val="0070C0"/>
                </a:solidFill>
              </a:rPr>
              <a:t>u(x,4) = 180</a:t>
            </a:r>
            <a:r>
              <a:rPr lang="es-PE" sz="2400" dirty="0" smtClean="0"/>
              <a:t>  </a:t>
            </a:r>
            <a:r>
              <a:rPr lang="es-PE" sz="2400" dirty="0" smtClean="0"/>
              <a:t>para </a:t>
            </a:r>
            <a:r>
              <a:rPr lang="es-PE" sz="2400" b="1" dirty="0" smtClean="0">
                <a:solidFill>
                  <a:srgbClr val="0070C0"/>
                </a:solidFill>
              </a:rPr>
              <a:t>0&lt;x&lt;4</a:t>
            </a:r>
            <a:r>
              <a:rPr lang="es-PE" sz="2400" dirty="0" smtClean="0"/>
              <a:t> </a:t>
            </a:r>
            <a:r>
              <a:rPr lang="es-PE" sz="2400" dirty="0" smtClean="0"/>
              <a:t>y</a:t>
            </a:r>
          </a:p>
          <a:p>
            <a:r>
              <a:rPr lang="es-PE" sz="2400" dirty="0" smtClean="0"/>
              <a:t>   </a:t>
            </a:r>
            <a:r>
              <a:rPr lang="es-PE" sz="2400" b="1" dirty="0" smtClean="0">
                <a:solidFill>
                  <a:srgbClr val="0070C0"/>
                </a:solidFill>
              </a:rPr>
              <a:t>u(0,y) = 80</a:t>
            </a:r>
            <a:r>
              <a:rPr lang="es-PE" sz="2400" dirty="0" smtClean="0"/>
              <a:t> y </a:t>
            </a:r>
            <a:r>
              <a:rPr lang="es-PE" sz="2400" b="1" dirty="0" smtClean="0">
                <a:solidFill>
                  <a:srgbClr val="0070C0"/>
                </a:solidFill>
              </a:rPr>
              <a:t>u(4,y) = 0</a:t>
            </a:r>
            <a:r>
              <a:rPr lang="es-PE" sz="2400" dirty="0" smtClean="0"/>
              <a:t>    </a:t>
            </a:r>
            <a:r>
              <a:rPr lang="es-PE" sz="2400" dirty="0" smtClean="0"/>
              <a:t>  para </a:t>
            </a:r>
            <a:r>
              <a:rPr lang="es-PE" sz="2400" b="1" dirty="0" smtClean="0">
                <a:solidFill>
                  <a:srgbClr val="0070C0"/>
                </a:solidFill>
              </a:rPr>
              <a:t>0&lt;y&lt; </a:t>
            </a:r>
            <a:r>
              <a:rPr lang="es-PE" sz="2400" b="1" dirty="0" smtClean="0">
                <a:solidFill>
                  <a:srgbClr val="0070C0"/>
                </a:solidFill>
              </a:rPr>
              <a:t>4</a:t>
            </a:r>
            <a:r>
              <a:rPr lang="es-PE" sz="2400" dirty="0" smtClean="0"/>
              <a:t> </a:t>
            </a:r>
            <a:endParaRPr lang="es-PE" sz="2400" dirty="0" smtClean="0"/>
          </a:p>
          <a:p>
            <a:r>
              <a:rPr lang="es-PE" sz="2400" dirty="0" smtClean="0"/>
              <a:t>Elegir </a:t>
            </a:r>
            <a:r>
              <a:rPr lang="es-PE" sz="2400" b="1" dirty="0" smtClean="0">
                <a:solidFill>
                  <a:srgbClr val="0070C0"/>
                </a:solidFill>
              </a:rPr>
              <a:t>h = k = 1</a:t>
            </a:r>
            <a:r>
              <a:rPr lang="es-PE" sz="2400" dirty="0" smtClean="0"/>
              <a:t>. Hagamos P</a:t>
            </a:r>
            <a:r>
              <a:rPr lang="es-PE" sz="2400" baseline="-25000" dirty="0" smtClean="0"/>
              <a:t>1</a:t>
            </a:r>
            <a:r>
              <a:rPr lang="es-PE" sz="2400" dirty="0" smtClean="0"/>
              <a:t> para el </a:t>
            </a:r>
            <a:r>
              <a:rPr lang="es-PE" sz="2400" dirty="0" smtClean="0"/>
              <a:t>punto (1,1)</a:t>
            </a:r>
          </a:p>
          <a:p>
            <a:r>
              <a:rPr lang="es-PE" sz="2400" dirty="0" smtClean="0"/>
              <a:t>                </a:t>
            </a:r>
            <a:r>
              <a:rPr lang="es-PE" sz="2400" dirty="0" smtClean="0"/>
              <a:t>               </a:t>
            </a:r>
            <a:r>
              <a:rPr lang="es-PE" sz="2400" dirty="0" smtClean="0"/>
              <a:t> </a:t>
            </a:r>
            <a:r>
              <a:rPr lang="es-PE" sz="2400" dirty="0" smtClean="0"/>
              <a:t>        P</a:t>
            </a:r>
            <a:r>
              <a:rPr lang="es-PE" sz="2400" baseline="-25000" dirty="0" smtClean="0"/>
              <a:t>2</a:t>
            </a:r>
            <a:r>
              <a:rPr lang="es-PE" sz="2400" dirty="0" smtClean="0"/>
              <a:t> para el </a:t>
            </a:r>
            <a:r>
              <a:rPr lang="es-PE" sz="2400" dirty="0" smtClean="0"/>
              <a:t>punto (2,1)</a:t>
            </a:r>
          </a:p>
          <a:p>
            <a:r>
              <a:rPr lang="es-PE" sz="2400" dirty="0" smtClean="0"/>
              <a:t>                                        P</a:t>
            </a:r>
            <a:r>
              <a:rPr lang="es-PE" sz="2400" baseline="-25000" dirty="0" smtClean="0"/>
              <a:t>3</a:t>
            </a:r>
            <a:r>
              <a:rPr lang="es-PE" sz="2400" dirty="0" smtClean="0"/>
              <a:t> </a:t>
            </a:r>
            <a:r>
              <a:rPr lang="es-PE" sz="2400" dirty="0" smtClean="0"/>
              <a:t>para el </a:t>
            </a:r>
            <a:r>
              <a:rPr lang="es-PE" sz="2400" dirty="0" smtClean="0"/>
              <a:t>punto (3,1)</a:t>
            </a:r>
          </a:p>
        </p:txBody>
      </p:sp>
      <p:sp>
        <p:nvSpPr>
          <p:cNvPr id="1210373" name="Rectangle 5"/>
          <p:cNvSpPr>
            <a:spLocks noGrp="1" noChangeArrowheads="1"/>
          </p:cNvSpPr>
          <p:nvPr>
            <p:ph type="title"/>
          </p:nvPr>
        </p:nvSpPr>
        <p:spPr>
          <a:xfrm>
            <a:off x="1150938" y="908050"/>
            <a:ext cx="7669212" cy="768350"/>
          </a:xfrm>
          <a:noFill/>
          <a:ln/>
        </p:spPr>
        <p:txBody>
          <a:bodyPr/>
          <a:lstStyle/>
          <a:p>
            <a:r>
              <a:rPr lang="es-PE" sz="3200" b="1" dirty="0" smtClean="0"/>
              <a:t>Ecuación</a:t>
            </a:r>
            <a:r>
              <a:rPr lang="es-PE" sz="3200" dirty="0" smtClean="0"/>
              <a:t> </a:t>
            </a:r>
            <a:r>
              <a:rPr lang="es-PE" sz="3200" b="1" dirty="0"/>
              <a:t>Diferencial</a:t>
            </a:r>
            <a:r>
              <a:rPr lang="es-PE" sz="3200" dirty="0"/>
              <a:t> </a:t>
            </a:r>
            <a:r>
              <a:rPr lang="es-PE" sz="3200" b="1" dirty="0" smtClean="0"/>
              <a:t>Parcial </a:t>
            </a:r>
            <a:r>
              <a:rPr lang="es-PE" sz="3200" b="1" dirty="0" err="1" smtClean="0"/>
              <a:t>Eliptica</a:t>
            </a:r>
            <a:endParaRPr lang="es-PE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3" name="Rectangle 5"/>
          <p:cNvSpPr>
            <a:spLocks noGrp="1" noChangeArrowheads="1"/>
          </p:cNvSpPr>
          <p:nvPr>
            <p:ph type="title"/>
          </p:nvPr>
        </p:nvSpPr>
        <p:spPr>
          <a:xfrm>
            <a:off x="1150938" y="908050"/>
            <a:ext cx="7669212" cy="768350"/>
          </a:xfrm>
          <a:noFill/>
          <a:ln/>
        </p:spPr>
        <p:txBody>
          <a:bodyPr/>
          <a:lstStyle/>
          <a:p>
            <a:r>
              <a:rPr lang="es-PE" sz="3200" b="1" dirty="0" smtClean="0"/>
              <a:t>Ecuación</a:t>
            </a:r>
            <a:r>
              <a:rPr lang="es-PE" sz="3200" dirty="0" smtClean="0"/>
              <a:t> </a:t>
            </a:r>
            <a:r>
              <a:rPr lang="es-PE" sz="3200" b="1" dirty="0"/>
              <a:t>Diferencial</a:t>
            </a:r>
            <a:r>
              <a:rPr lang="es-PE" sz="3200" dirty="0"/>
              <a:t> </a:t>
            </a:r>
            <a:r>
              <a:rPr lang="es-PE" sz="3200" b="1" dirty="0" smtClean="0"/>
              <a:t>Parcial </a:t>
            </a:r>
            <a:r>
              <a:rPr lang="es-PE" sz="3200" b="1" dirty="0" err="1" smtClean="0"/>
              <a:t>Eliptica</a:t>
            </a:r>
            <a:endParaRPr lang="es-PE" sz="3200" b="1" dirty="0"/>
          </a:p>
        </p:txBody>
      </p:sp>
      <p:pic>
        <p:nvPicPr>
          <p:cNvPr id="1690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988840"/>
            <a:ext cx="4680520" cy="4701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2" name="Rectangle 4"/>
          <p:cNvSpPr>
            <a:spLocks noChangeArrowheads="1"/>
          </p:cNvSpPr>
          <p:nvPr/>
        </p:nvSpPr>
        <p:spPr bwMode="auto">
          <a:xfrm>
            <a:off x="395536" y="2276872"/>
            <a:ext cx="828092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s-PE" sz="2400" dirty="0" smtClean="0"/>
              <a:t>El </a:t>
            </a:r>
            <a:r>
              <a:rPr lang="es-PE" sz="2400" dirty="0" smtClean="0"/>
              <a:t>sistema de ecuaciones está dado por:       </a:t>
            </a:r>
            <a:endParaRPr lang="es-PE" sz="2400" dirty="0" smtClean="0"/>
          </a:p>
          <a:p>
            <a:r>
              <a:rPr lang="es-PE" sz="2400" dirty="0" smtClean="0"/>
              <a:t>P</a:t>
            </a:r>
            <a:r>
              <a:rPr lang="es-PE" sz="2400" baseline="-25000" dirty="0" smtClean="0"/>
              <a:t>2</a:t>
            </a:r>
            <a:r>
              <a:rPr lang="es-PE" sz="2400" dirty="0" smtClean="0"/>
              <a:t> </a:t>
            </a:r>
            <a:r>
              <a:rPr lang="es-PE" sz="2400" dirty="0" smtClean="0"/>
              <a:t>+ 80 + P</a:t>
            </a:r>
            <a:r>
              <a:rPr lang="es-PE" sz="2400" baseline="-25000" dirty="0" smtClean="0"/>
              <a:t>4</a:t>
            </a:r>
            <a:r>
              <a:rPr lang="es-PE" sz="2400" dirty="0" smtClean="0"/>
              <a:t> + 20 - 4 P</a:t>
            </a:r>
            <a:r>
              <a:rPr lang="es-PE" sz="2400" baseline="-25000" dirty="0" smtClean="0"/>
              <a:t>1</a:t>
            </a:r>
            <a:r>
              <a:rPr lang="es-PE" sz="2400" dirty="0" smtClean="0"/>
              <a:t> = 0      </a:t>
            </a:r>
            <a:endParaRPr lang="es-PE" sz="2400" dirty="0" smtClean="0"/>
          </a:p>
          <a:p>
            <a:r>
              <a:rPr lang="es-PE" sz="2400" dirty="0" smtClean="0"/>
              <a:t>P</a:t>
            </a:r>
            <a:r>
              <a:rPr lang="es-PE" sz="2400" baseline="-25000" dirty="0" smtClean="0"/>
              <a:t>3</a:t>
            </a:r>
            <a:r>
              <a:rPr lang="es-PE" sz="2400" dirty="0" smtClean="0"/>
              <a:t> </a:t>
            </a:r>
            <a:r>
              <a:rPr lang="es-PE" sz="2400" dirty="0" smtClean="0"/>
              <a:t>+ P</a:t>
            </a:r>
            <a:r>
              <a:rPr lang="es-PE" sz="2400" baseline="-25000" dirty="0" smtClean="0"/>
              <a:t>1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5</a:t>
            </a:r>
            <a:r>
              <a:rPr lang="es-PE" sz="2400" dirty="0" smtClean="0"/>
              <a:t> + 20 - 4 P</a:t>
            </a:r>
            <a:r>
              <a:rPr lang="es-PE" sz="2400" baseline="-25000" dirty="0" smtClean="0"/>
              <a:t>2</a:t>
            </a:r>
            <a:r>
              <a:rPr lang="es-PE" sz="2400" dirty="0" smtClean="0"/>
              <a:t> = 0      </a:t>
            </a:r>
            <a:endParaRPr lang="es-PE" sz="2400" dirty="0" smtClean="0"/>
          </a:p>
          <a:p>
            <a:r>
              <a:rPr lang="es-PE" sz="2400" dirty="0" smtClean="0"/>
              <a:t>0 </a:t>
            </a:r>
            <a:r>
              <a:rPr lang="es-PE" sz="2400" dirty="0" smtClean="0"/>
              <a:t>+ P</a:t>
            </a:r>
            <a:r>
              <a:rPr lang="es-PE" sz="2400" baseline="-25000" dirty="0" smtClean="0"/>
              <a:t>2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6</a:t>
            </a:r>
            <a:r>
              <a:rPr lang="es-PE" sz="2400" dirty="0" smtClean="0"/>
              <a:t> + 20 - 4 P</a:t>
            </a:r>
            <a:r>
              <a:rPr lang="es-PE" sz="2400" baseline="-25000" dirty="0" smtClean="0"/>
              <a:t>3</a:t>
            </a:r>
            <a:r>
              <a:rPr lang="es-PE" sz="2400" dirty="0" smtClean="0"/>
              <a:t> = 0       </a:t>
            </a:r>
            <a:endParaRPr lang="es-PE" sz="2400" dirty="0" smtClean="0"/>
          </a:p>
          <a:p>
            <a:r>
              <a:rPr lang="es-PE" sz="2400" dirty="0" smtClean="0"/>
              <a:t>P</a:t>
            </a:r>
            <a:r>
              <a:rPr lang="es-PE" sz="2400" baseline="-25000" dirty="0" smtClean="0"/>
              <a:t>5</a:t>
            </a:r>
            <a:r>
              <a:rPr lang="es-PE" sz="2400" dirty="0" smtClean="0"/>
              <a:t> </a:t>
            </a:r>
            <a:r>
              <a:rPr lang="es-PE" sz="2400" dirty="0" smtClean="0"/>
              <a:t>+ 80 + P</a:t>
            </a:r>
            <a:r>
              <a:rPr lang="es-PE" sz="2400" baseline="-25000" dirty="0" smtClean="0"/>
              <a:t>7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1</a:t>
            </a:r>
            <a:r>
              <a:rPr lang="es-PE" sz="2400" dirty="0" smtClean="0"/>
              <a:t> - 4 P</a:t>
            </a:r>
            <a:r>
              <a:rPr lang="es-PE" sz="2400" baseline="-25000" dirty="0" smtClean="0"/>
              <a:t>4</a:t>
            </a:r>
            <a:r>
              <a:rPr lang="es-PE" sz="2400" dirty="0" smtClean="0"/>
              <a:t> = 0      </a:t>
            </a:r>
            <a:endParaRPr lang="es-PE" sz="2400" dirty="0" smtClean="0"/>
          </a:p>
          <a:p>
            <a:r>
              <a:rPr lang="es-PE" sz="2400" dirty="0" smtClean="0"/>
              <a:t>P</a:t>
            </a:r>
            <a:r>
              <a:rPr lang="es-PE" sz="2400" baseline="-25000" dirty="0" smtClean="0"/>
              <a:t>6</a:t>
            </a:r>
            <a:r>
              <a:rPr lang="es-PE" sz="2400" dirty="0" smtClean="0"/>
              <a:t> </a:t>
            </a:r>
            <a:r>
              <a:rPr lang="es-PE" sz="2400" dirty="0" smtClean="0"/>
              <a:t>+ P</a:t>
            </a:r>
            <a:r>
              <a:rPr lang="es-PE" sz="2400" baseline="-25000" dirty="0" smtClean="0"/>
              <a:t>4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8</a:t>
            </a:r>
            <a:r>
              <a:rPr lang="es-PE" sz="2400" dirty="0" smtClean="0"/>
              <a:t> +  P</a:t>
            </a:r>
            <a:r>
              <a:rPr lang="es-PE" sz="2400" baseline="-25000" dirty="0" smtClean="0"/>
              <a:t>2</a:t>
            </a:r>
            <a:r>
              <a:rPr lang="es-PE" sz="2400" dirty="0" smtClean="0"/>
              <a:t> - 4 P</a:t>
            </a:r>
            <a:r>
              <a:rPr lang="es-PE" sz="2400" baseline="-25000" dirty="0" smtClean="0"/>
              <a:t>5</a:t>
            </a:r>
            <a:r>
              <a:rPr lang="es-PE" sz="2400" dirty="0" smtClean="0"/>
              <a:t> = 0      </a:t>
            </a:r>
            <a:endParaRPr lang="es-PE" sz="2400" dirty="0" smtClean="0"/>
          </a:p>
          <a:p>
            <a:r>
              <a:rPr lang="es-PE" sz="2400" dirty="0" smtClean="0"/>
              <a:t>0 </a:t>
            </a:r>
            <a:r>
              <a:rPr lang="es-PE" sz="2400" dirty="0" smtClean="0"/>
              <a:t>+ P</a:t>
            </a:r>
            <a:r>
              <a:rPr lang="es-PE" sz="2400" baseline="-25000" dirty="0" smtClean="0"/>
              <a:t>5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9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3</a:t>
            </a:r>
            <a:r>
              <a:rPr lang="es-PE" sz="2400" dirty="0" smtClean="0"/>
              <a:t> - 4 P</a:t>
            </a:r>
            <a:r>
              <a:rPr lang="es-PE" sz="2400" baseline="-25000" dirty="0" smtClean="0"/>
              <a:t>6</a:t>
            </a:r>
            <a:r>
              <a:rPr lang="es-PE" sz="2400" dirty="0" smtClean="0"/>
              <a:t> = 0       </a:t>
            </a:r>
            <a:endParaRPr lang="es-PE" sz="2400" dirty="0" smtClean="0"/>
          </a:p>
          <a:p>
            <a:r>
              <a:rPr lang="es-PE" sz="2400" dirty="0" smtClean="0"/>
              <a:t>P</a:t>
            </a:r>
            <a:r>
              <a:rPr lang="es-PE" sz="2400" baseline="-25000" dirty="0" smtClean="0"/>
              <a:t>8</a:t>
            </a:r>
            <a:r>
              <a:rPr lang="es-PE" sz="2400" dirty="0" smtClean="0"/>
              <a:t> </a:t>
            </a:r>
            <a:r>
              <a:rPr lang="es-PE" sz="2400" dirty="0" smtClean="0"/>
              <a:t>+ 80 + 180 + P</a:t>
            </a:r>
            <a:r>
              <a:rPr lang="es-PE" sz="2400" baseline="-25000" dirty="0" smtClean="0"/>
              <a:t>4</a:t>
            </a:r>
            <a:r>
              <a:rPr lang="es-PE" sz="2400" dirty="0" smtClean="0"/>
              <a:t> - 4 P</a:t>
            </a:r>
            <a:r>
              <a:rPr lang="es-PE" sz="2400" baseline="-25000" dirty="0" smtClean="0"/>
              <a:t>7</a:t>
            </a:r>
            <a:r>
              <a:rPr lang="es-PE" sz="2400" dirty="0" smtClean="0"/>
              <a:t> = 0                                   </a:t>
            </a:r>
            <a:endParaRPr lang="es-PE" sz="2400" dirty="0" smtClean="0"/>
          </a:p>
          <a:p>
            <a:r>
              <a:rPr lang="es-PE" sz="2400" dirty="0" smtClean="0"/>
              <a:t>P</a:t>
            </a:r>
            <a:r>
              <a:rPr lang="es-PE" sz="2400" baseline="-25000" dirty="0" smtClean="0"/>
              <a:t>9</a:t>
            </a:r>
            <a:r>
              <a:rPr lang="es-PE" sz="2400" dirty="0" smtClean="0"/>
              <a:t> </a:t>
            </a:r>
            <a:r>
              <a:rPr lang="es-PE" sz="2400" dirty="0" smtClean="0"/>
              <a:t>+ P</a:t>
            </a:r>
            <a:r>
              <a:rPr lang="es-PE" sz="2400" baseline="-25000" dirty="0" smtClean="0"/>
              <a:t>7</a:t>
            </a:r>
            <a:r>
              <a:rPr lang="es-PE" sz="2400" dirty="0" smtClean="0"/>
              <a:t> + 180 + P</a:t>
            </a:r>
            <a:r>
              <a:rPr lang="es-PE" sz="2400" baseline="-25000" dirty="0" smtClean="0"/>
              <a:t>5</a:t>
            </a:r>
            <a:r>
              <a:rPr lang="es-PE" sz="2400" dirty="0" smtClean="0"/>
              <a:t> - 4 P</a:t>
            </a:r>
            <a:r>
              <a:rPr lang="es-PE" sz="2400" baseline="-25000" dirty="0" smtClean="0"/>
              <a:t>8</a:t>
            </a:r>
            <a:r>
              <a:rPr lang="es-PE" sz="2400" dirty="0" smtClean="0"/>
              <a:t> = 0       </a:t>
            </a:r>
            <a:endParaRPr lang="es-PE" sz="2400" dirty="0" smtClean="0"/>
          </a:p>
          <a:p>
            <a:r>
              <a:rPr lang="es-PE" sz="2400" dirty="0" smtClean="0"/>
              <a:t>0 </a:t>
            </a:r>
            <a:r>
              <a:rPr lang="es-PE" sz="2400" dirty="0" smtClean="0"/>
              <a:t>+ P</a:t>
            </a:r>
            <a:r>
              <a:rPr lang="es-PE" sz="2400" baseline="-25000" dirty="0" smtClean="0"/>
              <a:t>8</a:t>
            </a:r>
            <a:r>
              <a:rPr lang="es-PE" sz="2400" dirty="0" smtClean="0"/>
              <a:t> + 180 + P</a:t>
            </a:r>
            <a:r>
              <a:rPr lang="es-PE" sz="2400" baseline="-25000" dirty="0" smtClean="0"/>
              <a:t>6</a:t>
            </a:r>
            <a:r>
              <a:rPr lang="es-PE" sz="2400" dirty="0" smtClean="0"/>
              <a:t> - 4 P</a:t>
            </a:r>
            <a:r>
              <a:rPr lang="es-PE" sz="2400" baseline="-25000" dirty="0" smtClean="0"/>
              <a:t>9</a:t>
            </a:r>
            <a:r>
              <a:rPr lang="es-PE" sz="2400" dirty="0" smtClean="0"/>
              <a:t> </a:t>
            </a:r>
            <a:r>
              <a:rPr lang="es-PE" sz="2400" dirty="0" smtClean="0"/>
              <a:t>=0</a:t>
            </a:r>
          </a:p>
        </p:txBody>
      </p:sp>
      <p:sp>
        <p:nvSpPr>
          <p:cNvPr id="1210373" name="Rectangle 5"/>
          <p:cNvSpPr>
            <a:spLocks noGrp="1" noChangeArrowheads="1"/>
          </p:cNvSpPr>
          <p:nvPr>
            <p:ph type="title"/>
          </p:nvPr>
        </p:nvSpPr>
        <p:spPr>
          <a:xfrm>
            <a:off x="1150938" y="908050"/>
            <a:ext cx="7669212" cy="768350"/>
          </a:xfrm>
          <a:noFill/>
          <a:ln/>
        </p:spPr>
        <p:txBody>
          <a:bodyPr/>
          <a:lstStyle/>
          <a:p>
            <a:r>
              <a:rPr lang="es-PE" sz="3200" b="1" dirty="0" smtClean="0"/>
              <a:t>Ecuación</a:t>
            </a:r>
            <a:r>
              <a:rPr lang="es-PE" sz="3200" dirty="0" smtClean="0"/>
              <a:t> </a:t>
            </a:r>
            <a:r>
              <a:rPr lang="es-PE" sz="3200" b="1" dirty="0"/>
              <a:t>Diferencial</a:t>
            </a:r>
            <a:r>
              <a:rPr lang="es-PE" sz="3200" dirty="0"/>
              <a:t> </a:t>
            </a:r>
            <a:r>
              <a:rPr lang="es-PE" sz="3200" b="1" dirty="0" smtClean="0"/>
              <a:t>Parcial </a:t>
            </a:r>
            <a:r>
              <a:rPr lang="es-PE" sz="3200" b="1" dirty="0" err="1" smtClean="0"/>
              <a:t>Eliptica</a:t>
            </a:r>
            <a:endParaRPr lang="es-PE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2" name="Rectangle 4"/>
          <p:cNvSpPr>
            <a:spLocks noChangeArrowheads="1"/>
          </p:cNvSpPr>
          <p:nvPr/>
        </p:nvSpPr>
        <p:spPr bwMode="auto">
          <a:xfrm>
            <a:off x="395536" y="2276872"/>
            <a:ext cx="828092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s-PE" sz="2400" dirty="0" smtClean="0"/>
              <a:t>Esto </a:t>
            </a:r>
            <a:r>
              <a:rPr lang="es-PE" sz="2400" dirty="0" smtClean="0"/>
              <a:t>es,           </a:t>
            </a:r>
            <a:endParaRPr lang="es-PE" sz="2400" dirty="0" smtClean="0"/>
          </a:p>
          <a:p>
            <a:pPr>
              <a:buFontTx/>
              <a:buChar char="-"/>
            </a:pPr>
            <a:r>
              <a:rPr lang="es-PE" sz="2400" dirty="0" smtClean="0"/>
              <a:t>4 </a:t>
            </a:r>
            <a:r>
              <a:rPr lang="es-PE" sz="2400" dirty="0" smtClean="0"/>
              <a:t>P</a:t>
            </a:r>
            <a:r>
              <a:rPr lang="es-PE" sz="2400" baseline="-25000" dirty="0" smtClean="0"/>
              <a:t>1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2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4</a:t>
            </a:r>
            <a:r>
              <a:rPr lang="es-PE" sz="2400" dirty="0" smtClean="0"/>
              <a:t>   = -100       </a:t>
            </a:r>
            <a:endParaRPr lang="es-PE" sz="2400" dirty="0" smtClean="0"/>
          </a:p>
          <a:p>
            <a:pPr>
              <a:buFontTx/>
              <a:buChar char="-"/>
            </a:pPr>
            <a:r>
              <a:rPr lang="es-PE" sz="2400" dirty="0" smtClean="0"/>
              <a:t>P</a:t>
            </a:r>
            <a:r>
              <a:rPr lang="es-PE" sz="2400" baseline="-25000" dirty="0" smtClean="0"/>
              <a:t>1</a:t>
            </a:r>
            <a:r>
              <a:rPr lang="es-PE" sz="2400" dirty="0" smtClean="0"/>
              <a:t> </a:t>
            </a:r>
            <a:r>
              <a:rPr lang="es-PE" sz="2400" dirty="0" smtClean="0"/>
              <a:t>- 4 P</a:t>
            </a:r>
            <a:r>
              <a:rPr lang="es-PE" sz="2400" baseline="-25000" dirty="0" smtClean="0"/>
              <a:t>2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3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5</a:t>
            </a:r>
            <a:r>
              <a:rPr lang="es-PE" sz="2400" dirty="0" smtClean="0"/>
              <a:t>  = -20      </a:t>
            </a:r>
            <a:endParaRPr lang="es-PE" sz="2400" dirty="0" smtClean="0"/>
          </a:p>
          <a:p>
            <a:pPr>
              <a:buFontTx/>
              <a:buChar char="-"/>
            </a:pPr>
            <a:r>
              <a:rPr lang="es-PE" sz="2400" dirty="0" smtClean="0"/>
              <a:t>P</a:t>
            </a:r>
            <a:r>
              <a:rPr lang="es-PE" sz="2400" baseline="-25000" dirty="0" smtClean="0"/>
              <a:t>2</a:t>
            </a:r>
            <a:r>
              <a:rPr lang="es-PE" sz="2400" dirty="0" smtClean="0"/>
              <a:t> </a:t>
            </a:r>
            <a:r>
              <a:rPr lang="es-PE" sz="2400" dirty="0" smtClean="0"/>
              <a:t>- 4 P</a:t>
            </a:r>
            <a:r>
              <a:rPr lang="es-PE" sz="2400" baseline="-25000" dirty="0" smtClean="0"/>
              <a:t>3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6</a:t>
            </a:r>
            <a:r>
              <a:rPr lang="es-PE" sz="2400" dirty="0" smtClean="0"/>
              <a:t> = -20       </a:t>
            </a:r>
            <a:endParaRPr lang="es-PE" sz="2400" dirty="0" smtClean="0"/>
          </a:p>
          <a:p>
            <a:pPr>
              <a:buFontTx/>
              <a:buChar char="-"/>
            </a:pPr>
            <a:r>
              <a:rPr lang="es-PE" sz="2400" dirty="0" smtClean="0"/>
              <a:t>P</a:t>
            </a:r>
            <a:r>
              <a:rPr lang="es-PE" sz="2400" baseline="-25000" dirty="0" smtClean="0"/>
              <a:t>1</a:t>
            </a:r>
            <a:r>
              <a:rPr lang="es-PE" sz="2400" dirty="0" smtClean="0"/>
              <a:t> </a:t>
            </a:r>
            <a:r>
              <a:rPr lang="es-PE" sz="2400" dirty="0" smtClean="0"/>
              <a:t>- 4 P</a:t>
            </a:r>
            <a:r>
              <a:rPr lang="es-PE" sz="2400" baseline="-25000" dirty="0" smtClean="0"/>
              <a:t>4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5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7</a:t>
            </a:r>
            <a:r>
              <a:rPr lang="es-PE" sz="2400" dirty="0" smtClean="0"/>
              <a:t> = -80       </a:t>
            </a:r>
            <a:endParaRPr lang="es-PE" sz="2400" dirty="0" smtClean="0"/>
          </a:p>
          <a:p>
            <a:pPr>
              <a:buFontTx/>
              <a:buChar char="-"/>
            </a:pPr>
            <a:r>
              <a:rPr lang="es-PE" sz="2400" dirty="0" smtClean="0"/>
              <a:t>P</a:t>
            </a:r>
            <a:r>
              <a:rPr lang="es-PE" sz="2400" baseline="-25000" dirty="0" smtClean="0"/>
              <a:t>2</a:t>
            </a:r>
            <a:r>
              <a:rPr lang="es-PE" sz="2400" dirty="0" smtClean="0"/>
              <a:t> </a:t>
            </a:r>
            <a:r>
              <a:rPr lang="es-PE" sz="2400" dirty="0" smtClean="0"/>
              <a:t>+ P</a:t>
            </a:r>
            <a:r>
              <a:rPr lang="es-PE" sz="2400" baseline="-25000" dirty="0" smtClean="0"/>
              <a:t>4</a:t>
            </a:r>
            <a:r>
              <a:rPr lang="es-PE" sz="2400" dirty="0" smtClean="0"/>
              <a:t> - 4 P</a:t>
            </a:r>
            <a:r>
              <a:rPr lang="es-PE" sz="2400" baseline="-25000" dirty="0" smtClean="0"/>
              <a:t>5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6</a:t>
            </a:r>
            <a:r>
              <a:rPr lang="es-PE" sz="2400" dirty="0" smtClean="0"/>
              <a:t>  + P</a:t>
            </a:r>
            <a:r>
              <a:rPr lang="es-PE" sz="2400" baseline="-25000" dirty="0" smtClean="0"/>
              <a:t>8</a:t>
            </a:r>
            <a:r>
              <a:rPr lang="es-PE" sz="2400" dirty="0" smtClean="0"/>
              <a:t> = 0      </a:t>
            </a:r>
            <a:endParaRPr lang="es-PE" sz="2400" dirty="0" smtClean="0"/>
          </a:p>
          <a:p>
            <a:pPr>
              <a:buFontTx/>
              <a:buChar char="-"/>
            </a:pPr>
            <a:r>
              <a:rPr lang="es-PE" sz="2400" dirty="0" smtClean="0"/>
              <a:t>P</a:t>
            </a:r>
            <a:r>
              <a:rPr lang="es-PE" sz="2400" baseline="-25000" dirty="0" smtClean="0"/>
              <a:t>3</a:t>
            </a:r>
            <a:r>
              <a:rPr lang="es-PE" sz="2400" dirty="0" smtClean="0"/>
              <a:t> </a:t>
            </a:r>
            <a:r>
              <a:rPr lang="es-PE" sz="2400" dirty="0" smtClean="0"/>
              <a:t>+ P</a:t>
            </a:r>
            <a:r>
              <a:rPr lang="es-PE" sz="2400" baseline="-25000" dirty="0" smtClean="0"/>
              <a:t>5</a:t>
            </a:r>
            <a:r>
              <a:rPr lang="es-PE" sz="2400" dirty="0" smtClean="0"/>
              <a:t> - 4 P</a:t>
            </a:r>
            <a:r>
              <a:rPr lang="es-PE" sz="2400" baseline="-25000" dirty="0" smtClean="0"/>
              <a:t>6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9</a:t>
            </a:r>
            <a:r>
              <a:rPr lang="es-PE" sz="2400" dirty="0" smtClean="0"/>
              <a:t> = 0       </a:t>
            </a:r>
            <a:endParaRPr lang="es-PE" sz="2400" dirty="0" smtClean="0"/>
          </a:p>
          <a:p>
            <a:pPr>
              <a:buFontTx/>
              <a:buChar char="-"/>
            </a:pPr>
            <a:r>
              <a:rPr lang="es-PE" sz="2400" dirty="0" smtClean="0"/>
              <a:t>P</a:t>
            </a:r>
            <a:r>
              <a:rPr lang="es-PE" sz="2400" baseline="-25000" dirty="0" smtClean="0"/>
              <a:t>4</a:t>
            </a:r>
            <a:r>
              <a:rPr lang="es-PE" sz="2400" dirty="0" smtClean="0"/>
              <a:t> </a:t>
            </a:r>
            <a:r>
              <a:rPr lang="es-PE" sz="2400" dirty="0" smtClean="0"/>
              <a:t>- 4 P</a:t>
            </a:r>
            <a:r>
              <a:rPr lang="es-PE" sz="2400" baseline="-25000" dirty="0" smtClean="0"/>
              <a:t>7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8</a:t>
            </a:r>
            <a:r>
              <a:rPr lang="es-PE" sz="2400" dirty="0" smtClean="0"/>
              <a:t> = -260                  </a:t>
            </a:r>
            <a:endParaRPr lang="es-PE" sz="2400" dirty="0" smtClean="0"/>
          </a:p>
          <a:p>
            <a:pPr>
              <a:buFontTx/>
              <a:buChar char="-"/>
            </a:pPr>
            <a:r>
              <a:rPr lang="es-PE" sz="2400" dirty="0" smtClean="0"/>
              <a:t>P</a:t>
            </a:r>
            <a:r>
              <a:rPr lang="es-PE" sz="2400" baseline="-25000" dirty="0" smtClean="0"/>
              <a:t>5</a:t>
            </a:r>
            <a:r>
              <a:rPr lang="es-PE" sz="2400" dirty="0" smtClean="0"/>
              <a:t> </a:t>
            </a:r>
            <a:r>
              <a:rPr lang="es-PE" sz="2400" dirty="0" smtClean="0"/>
              <a:t>+ P</a:t>
            </a:r>
            <a:r>
              <a:rPr lang="es-PE" sz="2400" baseline="-25000" dirty="0" smtClean="0"/>
              <a:t>7</a:t>
            </a:r>
            <a:r>
              <a:rPr lang="es-PE" sz="2400" dirty="0" smtClean="0"/>
              <a:t>- 4 P</a:t>
            </a:r>
            <a:r>
              <a:rPr lang="es-PE" sz="2400" baseline="-25000" dirty="0" smtClean="0"/>
              <a:t>8</a:t>
            </a:r>
            <a:r>
              <a:rPr lang="es-PE" sz="2400" dirty="0" smtClean="0"/>
              <a:t> + P</a:t>
            </a:r>
            <a:r>
              <a:rPr lang="es-PE" sz="2400" baseline="-25000" dirty="0" smtClean="0"/>
              <a:t>9</a:t>
            </a:r>
            <a:r>
              <a:rPr lang="es-PE" sz="2400" dirty="0" smtClean="0"/>
              <a:t> = -180       </a:t>
            </a:r>
            <a:endParaRPr lang="es-PE" sz="2400" dirty="0" smtClean="0"/>
          </a:p>
          <a:p>
            <a:pPr>
              <a:buFontTx/>
              <a:buChar char="-"/>
            </a:pPr>
            <a:r>
              <a:rPr lang="es-PE" sz="2400" dirty="0" smtClean="0"/>
              <a:t>P</a:t>
            </a:r>
            <a:r>
              <a:rPr lang="es-PE" sz="2400" baseline="-25000" dirty="0" smtClean="0"/>
              <a:t>6</a:t>
            </a:r>
            <a:r>
              <a:rPr lang="es-PE" sz="2400" dirty="0" smtClean="0"/>
              <a:t> </a:t>
            </a:r>
            <a:r>
              <a:rPr lang="es-PE" sz="2400" dirty="0" smtClean="0"/>
              <a:t>+ P</a:t>
            </a:r>
            <a:r>
              <a:rPr lang="es-PE" sz="2400" baseline="-25000" dirty="0" smtClean="0"/>
              <a:t>8</a:t>
            </a:r>
            <a:r>
              <a:rPr lang="es-PE" sz="2400" dirty="0" smtClean="0"/>
              <a:t> - 4 P</a:t>
            </a:r>
            <a:r>
              <a:rPr lang="es-PE" sz="2400" baseline="-25000" dirty="0" smtClean="0"/>
              <a:t>9</a:t>
            </a:r>
            <a:r>
              <a:rPr lang="es-PE" sz="2400" dirty="0" smtClean="0"/>
              <a:t> </a:t>
            </a:r>
            <a:r>
              <a:rPr lang="es-PE" sz="2400" dirty="0" smtClean="0"/>
              <a:t>=-180</a:t>
            </a:r>
          </a:p>
        </p:txBody>
      </p:sp>
      <p:sp>
        <p:nvSpPr>
          <p:cNvPr id="1210373" name="Rectangle 5"/>
          <p:cNvSpPr>
            <a:spLocks noGrp="1" noChangeArrowheads="1"/>
          </p:cNvSpPr>
          <p:nvPr>
            <p:ph type="title"/>
          </p:nvPr>
        </p:nvSpPr>
        <p:spPr>
          <a:xfrm>
            <a:off x="1150938" y="908050"/>
            <a:ext cx="7669212" cy="768350"/>
          </a:xfrm>
          <a:noFill/>
          <a:ln/>
        </p:spPr>
        <p:txBody>
          <a:bodyPr/>
          <a:lstStyle/>
          <a:p>
            <a:r>
              <a:rPr lang="es-PE" sz="3200" b="1" dirty="0" smtClean="0"/>
              <a:t>Ecuación</a:t>
            </a:r>
            <a:r>
              <a:rPr lang="es-PE" sz="3200" dirty="0" smtClean="0"/>
              <a:t> </a:t>
            </a:r>
            <a:r>
              <a:rPr lang="es-PE" sz="3200" b="1" dirty="0"/>
              <a:t>Diferencial</a:t>
            </a:r>
            <a:r>
              <a:rPr lang="es-PE" sz="3200" dirty="0"/>
              <a:t> </a:t>
            </a:r>
            <a:r>
              <a:rPr lang="es-PE" sz="3200" b="1" dirty="0" smtClean="0"/>
              <a:t>Parcial </a:t>
            </a:r>
            <a:r>
              <a:rPr lang="es-PE" sz="3200" b="1" dirty="0" err="1" smtClean="0"/>
              <a:t>Eliptica</a:t>
            </a:r>
            <a:endParaRPr lang="es-PE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2" name="Rectangle 4"/>
          <p:cNvSpPr>
            <a:spLocks noChangeArrowheads="1"/>
          </p:cNvSpPr>
          <p:nvPr/>
        </p:nvSpPr>
        <p:spPr bwMode="auto">
          <a:xfrm>
            <a:off x="395536" y="2276872"/>
            <a:ext cx="828092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s-PE" sz="2400" dirty="0" smtClean="0"/>
              <a:t>Con </a:t>
            </a:r>
            <a:r>
              <a:rPr lang="es-PE" sz="2400" dirty="0" smtClean="0"/>
              <a:t>notación matricial es </a:t>
            </a:r>
            <a:r>
              <a:rPr lang="es-PE" sz="2400" b="1" dirty="0" smtClean="0"/>
              <a:t>AP = B</a:t>
            </a:r>
            <a:r>
              <a:rPr lang="es-PE" sz="2400" dirty="0" smtClean="0"/>
              <a:t>       ---(5) </a:t>
            </a:r>
            <a:endParaRPr lang="es-PE" sz="2400" dirty="0" smtClean="0"/>
          </a:p>
          <a:p>
            <a:r>
              <a:rPr lang="es-PE" sz="2400" dirty="0" smtClean="0"/>
              <a:t>Donde:</a:t>
            </a:r>
          </a:p>
          <a:p>
            <a:r>
              <a:rPr lang="es-PE" sz="2400" dirty="0" smtClean="0"/>
              <a:t>           -4   1    0    1    0   0   0   0   0               </a:t>
            </a:r>
            <a:endParaRPr lang="es-PE" sz="2400" dirty="0" smtClean="0"/>
          </a:p>
          <a:p>
            <a:r>
              <a:rPr lang="es-PE" sz="2400" dirty="0" smtClean="0"/>
              <a:t>            1</a:t>
            </a:r>
            <a:r>
              <a:rPr lang="es-PE" sz="2400" dirty="0" smtClean="0"/>
              <a:t>  -4    1    0    1   0   0   0   0               </a:t>
            </a:r>
            <a:endParaRPr lang="es-PE" sz="2400" dirty="0" smtClean="0"/>
          </a:p>
          <a:p>
            <a:r>
              <a:rPr lang="es-PE" sz="2400" dirty="0" smtClean="0"/>
              <a:t>            0</a:t>
            </a:r>
            <a:r>
              <a:rPr lang="es-PE" sz="2400" dirty="0" smtClean="0"/>
              <a:t>   1   </a:t>
            </a:r>
            <a:r>
              <a:rPr lang="es-PE" sz="2400" dirty="0" smtClean="0"/>
              <a:t> -4</a:t>
            </a:r>
            <a:r>
              <a:rPr lang="es-PE" sz="2400" dirty="0" smtClean="0"/>
              <a:t>  </a:t>
            </a:r>
            <a:r>
              <a:rPr lang="es-PE" sz="2400" dirty="0" smtClean="0"/>
              <a:t> </a:t>
            </a:r>
            <a:r>
              <a:rPr lang="es-PE" sz="2400" dirty="0" smtClean="0"/>
              <a:t>0    0   1   0   0   0                            </a:t>
            </a:r>
            <a:endParaRPr lang="es-PE" sz="2400" dirty="0" smtClean="0"/>
          </a:p>
          <a:p>
            <a:r>
              <a:rPr lang="es-PE" sz="2400" dirty="0" smtClean="0"/>
              <a:t>            1</a:t>
            </a:r>
            <a:r>
              <a:rPr lang="es-PE" sz="2400" dirty="0" smtClean="0"/>
              <a:t>   0    </a:t>
            </a:r>
            <a:r>
              <a:rPr lang="es-PE" sz="2400" dirty="0" smtClean="0"/>
              <a:t> 0</a:t>
            </a:r>
            <a:r>
              <a:rPr lang="es-PE" sz="2400" dirty="0" smtClean="0"/>
              <a:t> </a:t>
            </a:r>
            <a:r>
              <a:rPr lang="es-PE" sz="2400" dirty="0" smtClean="0"/>
              <a:t> </a:t>
            </a:r>
            <a:r>
              <a:rPr lang="es-PE" sz="2400" dirty="0" smtClean="0"/>
              <a:t>-4    1   0   1   0   0                   </a:t>
            </a:r>
            <a:endParaRPr lang="es-PE" sz="2400" dirty="0" smtClean="0"/>
          </a:p>
          <a:p>
            <a:r>
              <a:rPr lang="es-PE" sz="2400" dirty="0" smtClean="0"/>
              <a:t>      A</a:t>
            </a:r>
            <a:r>
              <a:rPr lang="es-PE" sz="2400" dirty="0" smtClean="0"/>
              <a:t> </a:t>
            </a:r>
            <a:r>
              <a:rPr lang="es-PE" sz="2400" dirty="0" smtClean="0"/>
              <a:t>= </a:t>
            </a:r>
            <a:r>
              <a:rPr lang="es-PE" sz="2400" dirty="0" smtClean="0"/>
              <a:t>0   1    0    1   -4   1   0   1   0                     </a:t>
            </a:r>
            <a:endParaRPr lang="es-PE" sz="2400" dirty="0" smtClean="0"/>
          </a:p>
          <a:p>
            <a:r>
              <a:rPr lang="es-PE" sz="2400" dirty="0" smtClean="0"/>
              <a:t>            0</a:t>
            </a:r>
            <a:r>
              <a:rPr lang="es-PE" sz="2400" dirty="0" smtClean="0"/>
              <a:t>   0    1    0    1  -4   0   0   </a:t>
            </a:r>
            <a:r>
              <a:rPr lang="es-PE" sz="2400" dirty="0" smtClean="0"/>
              <a:t>1</a:t>
            </a:r>
          </a:p>
          <a:p>
            <a:r>
              <a:rPr lang="es-PE" sz="2400" dirty="0" smtClean="0"/>
              <a:t>            0</a:t>
            </a:r>
            <a:r>
              <a:rPr lang="es-PE" sz="2400" dirty="0" smtClean="0"/>
              <a:t>   0    0    1    0   0  -4   1   </a:t>
            </a:r>
            <a:r>
              <a:rPr lang="es-PE" sz="2400" dirty="0" smtClean="0"/>
              <a:t>0</a:t>
            </a:r>
          </a:p>
          <a:p>
            <a:r>
              <a:rPr lang="es-PE" sz="2400" dirty="0" smtClean="0"/>
              <a:t>            0</a:t>
            </a:r>
            <a:r>
              <a:rPr lang="es-PE" sz="2400" dirty="0" smtClean="0"/>
              <a:t>   0    0    0    1   0   1  -4   </a:t>
            </a:r>
            <a:r>
              <a:rPr lang="es-PE" sz="2400" dirty="0" smtClean="0"/>
              <a:t>1</a:t>
            </a:r>
          </a:p>
          <a:p>
            <a:r>
              <a:rPr lang="es-PE" sz="2400" dirty="0" smtClean="0"/>
              <a:t>            0</a:t>
            </a:r>
            <a:r>
              <a:rPr lang="es-PE" sz="2400" dirty="0" smtClean="0"/>
              <a:t>   0    0    0    0   1   0   1  -</a:t>
            </a:r>
            <a:r>
              <a:rPr lang="es-PE" sz="2400" dirty="0" smtClean="0"/>
              <a:t>4</a:t>
            </a:r>
            <a:endParaRPr lang="es-ES" sz="2400" dirty="0" smtClean="0"/>
          </a:p>
        </p:txBody>
      </p:sp>
      <p:sp>
        <p:nvSpPr>
          <p:cNvPr id="1210373" name="Rectangle 5"/>
          <p:cNvSpPr>
            <a:spLocks noGrp="1" noChangeArrowheads="1"/>
          </p:cNvSpPr>
          <p:nvPr>
            <p:ph type="title"/>
          </p:nvPr>
        </p:nvSpPr>
        <p:spPr>
          <a:xfrm>
            <a:off x="1150938" y="908050"/>
            <a:ext cx="7669212" cy="768350"/>
          </a:xfrm>
          <a:noFill/>
          <a:ln/>
        </p:spPr>
        <p:txBody>
          <a:bodyPr/>
          <a:lstStyle/>
          <a:p>
            <a:r>
              <a:rPr lang="es-PE" sz="3200" b="1" dirty="0" smtClean="0"/>
              <a:t>Ecuación</a:t>
            </a:r>
            <a:r>
              <a:rPr lang="es-PE" sz="3200" dirty="0" smtClean="0"/>
              <a:t> </a:t>
            </a:r>
            <a:r>
              <a:rPr lang="es-PE" sz="3200" b="1" dirty="0"/>
              <a:t>Diferencial</a:t>
            </a:r>
            <a:r>
              <a:rPr lang="es-PE" sz="3200" dirty="0"/>
              <a:t> </a:t>
            </a:r>
            <a:r>
              <a:rPr lang="es-PE" sz="3200" b="1" dirty="0" smtClean="0"/>
              <a:t>Parcial </a:t>
            </a:r>
            <a:r>
              <a:rPr lang="es-PE" sz="3200" b="1" dirty="0" err="1" smtClean="0"/>
              <a:t>Eliptica</a:t>
            </a:r>
            <a:endParaRPr lang="es-PE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2" name="Rectangle 4"/>
          <p:cNvSpPr>
            <a:spLocks noChangeArrowheads="1"/>
          </p:cNvSpPr>
          <p:nvPr/>
        </p:nvSpPr>
        <p:spPr bwMode="auto">
          <a:xfrm>
            <a:off x="395536" y="1988840"/>
            <a:ext cx="828092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s-PE" sz="2400" dirty="0" smtClean="0"/>
              <a:t>y   P =  P</a:t>
            </a:r>
            <a:r>
              <a:rPr lang="es-PE" sz="2400" baseline="-25000" dirty="0" smtClean="0"/>
              <a:t>1</a:t>
            </a:r>
            <a:r>
              <a:rPr lang="es-PE" sz="2400" dirty="0" smtClean="0"/>
              <a:t>                  B = -</a:t>
            </a:r>
            <a:r>
              <a:rPr lang="es-PE" sz="2400" dirty="0" smtClean="0"/>
              <a:t>100</a:t>
            </a:r>
          </a:p>
          <a:p>
            <a:r>
              <a:rPr lang="es-PE" sz="2400" dirty="0" smtClean="0"/>
              <a:t> </a:t>
            </a:r>
            <a:r>
              <a:rPr lang="es-PE" sz="2400" dirty="0" smtClean="0"/>
              <a:t> </a:t>
            </a:r>
            <a:r>
              <a:rPr lang="es-PE" sz="2400" dirty="0" smtClean="0"/>
              <a:t>          P</a:t>
            </a:r>
            <a:r>
              <a:rPr lang="es-PE" sz="2400" baseline="-25000" dirty="0" smtClean="0"/>
              <a:t>2</a:t>
            </a:r>
            <a:r>
              <a:rPr lang="es-PE" sz="2400" dirty="0" smtClean="0"/>
              <a:t>            </a:t>
            </a:r>
            <a:r>
              <a:rPr lang="es-PE" sz="2400" dirty="0" smtClean="0"/>
              <a:t>   </a:t>
            </a:r>
            <a:r>
              <a:rPr lang="es-PE" sz="2400" dirty="0" smtClean="0"/>
              <a:t>        </a:t>
            </a:r>
            <a:r>
              <a:rPr lang="es-PE" sz="2400" dirty="0" smtClean="0"/>
              <a:t>- 20</a:t>
            </a:r>
          </a:p>
          <a:p>
            <a:r>
              <a:rPr lang="es-PE" sz="2400" dirty="0" smtClean="0"/>
              <a:t>  </a:t>
            </a:r>
            <a:r>
              <a:rPr lang="es-PE" sz="2400" dirty="0" smtClean="0"/>
              <a:t> </a:t>
            </a:r>
            <a:r>
              <a:rPr lang="es-PE" sz="2400" dirty="0" smtClean="0"/>
              <a:t>         P</a:t>
            </a:r>
            <a:r>
              <a:rPr lang="es-PE" sz="2400" baseline="-25000" dirty="0" smtClean="0"/>
              <a:t>3</a:t>
            </a:r>
            <a:r>
              <a:rPr lang="es-PE" sz="2400" dirty="0" smtClean="0"/>
              <a:t>                      </a:t>
            </a:r>
            <a:r>
              <a:rPr lang="es-PE" sz="2400" dirty="0" smtClean="0"/>
              <a:t> - 20</a:t>
            </a:r>
          </a:p>
          <a:p>
            <a:r>
              <a:rPr lang="es-PE" sz="2400" dirty="0" smtClean="0"/>
              <a:t>            </a:t>
            </a:r>
            <a:r>
              <a:rPr lang="es-PE" sz="2400" dirty="0" smtClean="0"/>
              <a:t>P</a:t>
            </a:r>
            <a:r>
              <a:rPr lang="es-PE" sz="2400" baseline="-25000" dirty="0" smtClean="0"/>
              <a:t>4</a:t>
            </a:r>
            <a:r>
              <a:rPr lang="es-PE" sz="2400" dirty="0" smtClean="0"/>
              <a:t>    </a:t>
            </a:r>
            <a:r>
              <a:rPr lang="es-PE" sz="2400" dirty="0" smtClean="0"/>
              <a:t> </a:t>
            </a:r>
            <a:r>
              <a:rPr lang="es-PE" sz="2400" dirty="0" smtClean="0"/>
              <a:t>                  - </a:t>
            </a:r>
            <a:r>
              <a:rPr lang="es-PE" sz="2400" dirty="0" smtClean="0"/>
              <a:t>80</a:t>
            </a:r>
          </a:p>
          <a:p>
            <a:r>
              <a:rPr lang="es-PE" sz="2400" dirty="0" smtClean="0"/>
              <a:t>            </a:t>
            </a:r>
            <a:r>
              <a:rPr lang="es-PE" sz="2400" dirty="0" smtClean="0"/>
              <a:t>P</a:t>
            </a:r>
            <a:r>
              <a:rPr lang="es-PE" sz="2400" baseline="-25000" dirty="0" smtClean="0"/>
              <a:t>5</a:t>
            </a:r>
            <a:r>
              <a:rPr lang="es-PE" sz="2400" dirty="0" smtClean="0"/>
              <a:t>                         </a:t>
            </a:r>
            <a:r>
              <a:rPr lang="es-PE" sz="2400" dirty="0" smtClean="0"/>
              <a:t>0</a:t>
            </a:r>
          </a:p>
          <a:p>
            <a:r>
              <a:rPr lang="es-PE" sz="2400" dirty="0" smtClean="0"/>
              <a:t>            </a:t>
            </a:r>
            <a:r>
              <a:rPr lang="es-PE" sz="2400" dirty="0" smtClean="0"/>
              <a:t>P</a:t>
            </a:r>
            <a:r>
              <a:rPr lang="es-PE" sz="2400" baseline="-25000" dirty="0" smtClean="0"/>
              <a:t>6</a:t>
            </a:r>
            <a:r>
              <a:rPr lang="es-PE" sz="2400" dirty="0" smtClean="0"/>
              <a:t>                         </a:t>
            </a:r>
            <a:r>
              <a:rPr lang="es-PE" sz="2400" dirty="0" smtClean="0"/>
              <a:t>0</a:t>
            </a:r>
          </a:p>
          <a:p>
            <a:r>
              <a:rPr lang="es-PE" sz="2400" dirty="0" smtClean="0"/>
              <a:t>          </a:t>
            </a:r>
            <a:r>
              <a:rPr lang="es-PE" sz="2400" dirty="0" smtClean="0"/>
              <a:t>  P</a:t>
            </a:r>
            <a:r>
              <a:rPr lang="es-PE" sz="2400" baseline="-25000" dirty="0" smtClean="0"/>
              <a:t>7</a:t>
            </a:r>
            <a:r>
              <a:rPr lang="es-PE" sz="2400" dirty="0" smtClean="0"/>
              <a:t>      </a:t>
            </a:r>
            <a:r>
              <a:rPr lang="es-PE" sz="2400" dirty="0" smtClean="0"/>
              <a:t> </a:t>
            </a:r>
            <a:r>
              <a:rPr lang="es-PE" sz="2400" dirty="0" smtClean="0"/>
              <a:t>     </a:t>
            </a:r>
            <a:r>
              <a:rPr lang="es-PE" sz="2400" dirty="0" smtClean="0"/>
              <a:t> </a:t>
            </a:r>
            <a:r>
              <a:rPr lang="es-PE" sz="2400" dirty="0" smtClean="0"/>
              <a:t>           -</a:t>
            </a:r>
            <a:r>
              <a:rPr lang="es-PE" sz="2400" dirty="0" smtClean="0"/>
              <a:t>260</a:t>
            </a:r>
          </a:p>
          <a:p>
            <a:r>
              <a:rPr lang="es-PE" sz="2400" dirty="0" smtClean="0"/>
              <a:t>            </a:t>
            </a:r>
            <a:r>
              <a:rPr lang="es-PE" sz="2400" dirty="0" smtClean="0"/>
              <a:t>P</a:t>
            </a:r>
            <a:r>
              <a:rPr lang="es-PE" sz="2400" baseline="-25000" dirty="0" smtClean="0"/>
              <a:t>8</a:t>
            </a:r>
            <a:r>
              <a:rPr lang="es-PE" sz="2400" dirty="0" smtClean="0"/>
              <a:t>       </a:t>
            </a:r>
            <a:r>
              <a:rPr lang="es-PE" sz="2400" dirty="0" smtClean="0"/>
              <a:t>   </a:t>
            </a:r>
            <a:r>
              <a:rPr lang="es-PE" sz="2400" dirty="0" smtClean="0"/>
              <a:t>              -</a:t>
            </a:r>
            <a:r>
              <a:rPr lang="es-PE" sz="2400" dirty="0" smtClean="0"/>
              <a:t>180</a:t>
            </a:r>
          </a:p>
          <a:p>
            <a:r>
              <a:rPr lang="es-PE" sz="2400" dirty="0" smtClean="0"/>
              <a:t>            </a:t>
            </a:r>
            <a:r>
              <a:rPr lang="es-PE" sz="2400" dirty="0" smtClean="0"/>
              <a:t>P</a:t>
            </a:r>
            <a:r>
              <a:rPr lang="es-PE" sz="2400" baseline="-25000" dirty="0" smtClean="0"/>
              <a:t>9</a:t>
            </a:r>
            <a:r>
              <a:rPr lang="es-PE" sz="2400" dirty="0" smtClean="0"/>
              <a:t>          </a:t>
            </a:r>
            <a:r>
              <a:rPr lang="es-PE" sz="2400" dirty="0" smtClean="0"/>
              <a:t>  </a:t>
            </a:r>
            <a:r>
              <a:rPr lang="es-PE" sz="2400" dirty="0" smtClean="0"/>
              <a:t>            -</a:t>
            </a:r>
            <a:r>
              <a:rPr lang="es-PE" sz="2400" dirty="0" smtClean="0"/>
              <a:t>180</a:t>
            </a:r>
          </a:p>
          <a:p>
            <a:r>
              <a:rPr lang="es-PE" sz="2400" b="1" dirty="0" smtClean="0">
                <a:solidFill>
                  <a:schemeClr val="accent1">
                    <a:lumMod val="50000"/>
                  </a:schemeClr>
                </a:solidFill>
              </a:rPr>
              <a:t>Resolviendo </a:t>
            </a:r>
            <a:r>
              <a:rPr lang="es-PE" sz="2400" b="1" dirty="0" smtClean="0">
                <a:solidFill>
                  <a:schemeClr val="accent1">
                    <a:lumMod val="50000"/>
                  </a:schemeClr>
                </a:solidFill>
              </a:rPr>
              <a:t>el sistema:</a:t>
            </a:r>
            <a:endParaRPr lang="es-ES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PE" sz="2400" dirty="0" smtClean="0"/>
              <a:t>P1=55.7143   p3=27.1429   p7=112.857   p9=84.2857</a:t>
            </a:r>
          </a:p>
          <a:p>
            <a:r>
              <a:rPr lang="es-PE" sz="2400" dirty="0" smtClean="0"/>
              <a:t>P2=43.2143   p4=79.6429</a:t>
            </a:r>
            <a:r>
              <a:rPr lang="es-PE" sz="2400" dirty="0" smtClean="0"/>
              <a:t>   </a:t>
            </a:r>
            <a:r>
              <a:rPr lang="es-PE" sz="2400" dirty="0" smtClean="0"/>
              <a:t>p6=45.3571   p8=111.786</a:t>
            </a:r>
          </a:p>
          <a:p>
            <a:r>
              <a:rPr lang="es-PE" sz="2400" dirty="0" smtClean="0"/>
              <a:t>P5=70</a:t>
            </a:r>
            <a:endParaRPr lang="es-ES" sz="2400" dirty="0" smtClean="0"/>
          </a:p>
        </p:txBody>
      </p:sp>
      <p:sp>
        <p:nvSpPr>
          <p:cNvPr id="1210373" name="Rectangle 5"/>
          <p:cNvSpPr>
            <a:spLocks noGrp="1" noChangeArrowheads="1"/>
          </p:cNvSpPr>
          <p:nvPr>
            <p:ph type="title"/>
          </p:nvPr>
        </p:nvSpPr>
        <p:spPr>
          <a:xfrm>
            <a:off x="1150938" y="908050"/>
            <a:ext cx="7669212" cy="768350"/>
          </a:xfrm>
          <a:noFill/>
          <a:ln/>
        </p:spPr>
        <p:txBody>
          <a:bodyPr/>
          <a:lstStyle/>
          <a:p>
            <a:r>
              <a:rPr lang="es-PE" sz="3200" b="1" dirty="0" smtClean="0"/>
              <a:t>Ecuación</a:t>
            </a:r>
            <a:r>
              <a:rPr lang="es-PE" sz="3200" dirty="0" smtClean="0"/>
              <a:t> </a:t>
            </a:r>
            <a:r>
              <a:rPr lang="es-PE" sz="3200" b="1" dirty="0"/>
              <a:t>Diferencial</a:t>
            </a:r>
            <a:r>
              <a:rPr lang="es-PE" sz="3200" dirty="0"/>
              <a:t> </a:t>
            </a:r>
            <a:r>
              <a:rPr lang="es-PE" sz="3200" b="1" dirty="0" smtClean="0"/>
              <a:t>Parcial </a:t>
            </a:r>
            <a:r>
              <a:rPr lang="es-PE" sz="3200" b="1" dirty="0" err="1" smtClean="0"/>
              <a:t>Eliptica</a:t>
            </a:r>
            <a:endParaRPr lang="es-PE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2" name="Rectangle 4"/>
          <p:cNvSpPr>
            <a:spLocks noChangeArrowheads="1"/>
          </p:cNvSpPr>
          <p:nvPr/>
        </p:nvSpPr>
        <p:spPr bwMode="auto">
          <a:xfrm>
            <a:off x="683568" y="2132856"/>
            <a:ext cx="8135937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105000"/>
              <a:buFont typeface="Wingdings" pitchFamily="2" charset="2"/>
              <a:buChar char="v"/>
            </a:pPr>
            <a:endParaRPr lang="he-IL" sz="1600" dirty="0"/>
          </a:p>
          <a:p>
            <a:pPr algn="just"/>
            <a:r>
              <a:rPr lang="es-PE" sz="2000" dirty="0" smtClean="0"/>
              <a:t>Varios problemas en física e ingeniería tienen </a:t>
            </a:r>
            <a:r>
              <a:rPr lang="es-PE" sz="2000" b="1" dirty="0" smtClean="0">
                <a:solidFill>
                  <a:schemeClr val="accent1">
                    <a:lumMod val="50000"/>
                  </a:schemeClr>
                </a:solidFill>
              </a:rPr>
              <a:t>mas de una variable independiente</a:t>
            </a:r>
            <a:r>
              <a:rPr lang="es-PE" sz="2000" dirty="0" smtClean="0"/>
              <a:t>. Estos problemas pueden ser modelados solamente con ecuaciones diferenciales parciales. </a:t>
            </a:r>
            <a:r>
              <a:rPr lang="es-PE" sz="2000" b="1" dirty="0" smtClean="0">
                <a:solidFill>
                  <a:schemeClr val="accent1">
                    <a:lumMod val="50000"/>
                  </a:schemeClr>
                </a:solidFill>
              </a:rPr>
              <a:t>Una ecuación diferencial que envuelva derivadas parciales es conocida como una ecuación diferencial parcial. </a:t>
            </a:r>
            <a:endParaRPr lang="es-E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es-PE" sz="2000" dirty="0" smtClean="0"/>
              <a:t>La predicción numérica es una de las mas conocidas aplicaciones de las ecuaciones diferenciales parciales. Un modelo de flujo en la atmósfera es descrito por un sistema de ecuaciones diferenciales parciales; en el sistema son tres coordenadas espaciales x, y, z y el tiempo t. La mas reciente colección de datos es usado como condición inicial y futuras condiciones son </a:t>
            </a:r>
            <a:r>
              <a:rPr lang="es-PE" sz="2000" dirty="0" err="1" smtClean="0"/>
              <a:t>predecidas</a:t>
            </a:r>
            <a:r>
              <a:rPr lang="es-PE" sz="2000" dirty="0" smtClean="0"/>
              <a:t> en un futuro cercano (dos o tres días) usando cálculos muy extensos. </a:t>
            </a:r>
            <a:endParaRPr lang="es-ES" sz="2000" dirty="0" smtClean="0"/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105000"/>
            </a:pPr>
            <a:endParaRPr lang="he-IL" sz="1600" dirty="0"/>
          </a:p>
        </p:txBody>
      </p:sp>
      <p:sp>
        <p:nvSpPr>
          <p:cNvPr id="1210373" name="Rectangle 5"/>
          <p:cNvSpPr>
            <a:spLocks noGrp="1" noChangeArrowheads="1"/>
          </p:cNvSpPr>
          <p:nvPr>
            <p:ph type="title"/>
          </p:nvPr>
        </p:nvSpPr>
        <p:spPr>
          <a:xfrm>
            <a:off x="1150938" y="908050"/>
            <a:ext cx="7669212" cy="768350"/>
          </a:xfrm>
          <a:noFill/>
          <a:ln/>
        </p:spPr>
        <p:txBody>
          <a:bodyPr/>
          <a:lstStyle/>
          <a:p>
            <a:r>
              <a:rPr lang="en-US" sz="3200" b="1" dirty="0" smtClean="0"/>
              <a:t>EDP-</a:t>
            </a:r>
            <a:r>
              <a:rPr lang="en-US" sz="3200" dirty="0" smtClean="0"/>
              <a:t> </a:t>
            </a:r>
            <a:r>
              <a:rPr lang="es-PE" sz="3200" b="1" dirty="0"/>
              <a:t>Ecuación</a:t>
            </a:r>
            <a:r>
              <a:rPr lang="es-PE" sz="3200" dirty="0"/>
              <a:t> </a:t>
            </a:r>
            <a:r>
              <a:rPr lang="es-PE" sz="3200" b="1" dirty="0"/>
              <a:t>Diferencial</a:t>
            </a:r>
            <a:r>
              <a:rPr lang="es-PE" sz="3200" dirty="0"/>
              <a:t> </a:t>
            </a:r>
            <a:r>
              <a:rPr lang="es-PE" sz="3200" b="1" dirty="0" smtClean="0"/>
              <a:t>Parcial</a:t>
            </a:r>
            <a:endParaRPr lang="es-PE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2" name="Rectangle 4"/>
          <p:cNvSpPr>
            <a:spLocks noChangeArrowheads="1"/>
          </p:cNvSpPr>
          <p:nvPr/>
        </p:nvSpPr>
        <p:spPr bwMode="auto">
          <a:xfrm>
            <a:off x="467544" y="2564904"/>
            <a:ext cx="867645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s-PE" sz="2800" dirty="0" smtClean="0"/>
              <a:t>Una ecuación diferencial parcial de la forma:</a:t>
            </a:r>
            <a:endParaRPr lang="es-ES" sz="2800" dirty="0" smtClean="0"/>
          </a:p>
          <a:p>
            <a:r>
              <a:rPr lang="es-PE" sz="2800" b="1" dirty="0" smtClean="0"/>
              <a:t>   </a:t>
            </a:r>
            <a:r>
              <a:rPr lang="es-PE" sz="2800" b="1" dirty="0" smtClean="0">
                <a:solidFill>
                  <a:srgbClr val="FF0000"/>
                </a:solidFill>
              </a:rPr>
              <a:t>A </a:t>
            </a:r>
            <a:r>
              <a:rPr lang="es-PE" sz="2800" b="1" dirty="0" err="1" smtClean="0">
                <a:solidFill>
                  <a:srgbClr val="FF0000"/>
                </a:solidFill>
              </a:rPr>
              <a:t>u</a:t>
            </a:r>
            <a:r>
              <a:rPr lang="es-PE" sz="2800" b="1" baseline="-25000" dirty="0" err="1" smtClean="0">
                <a:solidFill>
                  <a:srgbClr val="FF0000"/>
                </a:solidFill>
              </a:rPr>
              <a:t>xx</a:t>
            </a:r>
            <a:r>
              <a:rPr lang="es-PE" sz="2800" b="1" dirty="0" smtClean="0">
                <a:solidFill>
                  <a:srgbClr val="FF0000"/>
                </a:solidFill>
              </a:rPr>
              <a:t> + B </a:t>
            </a:r>
            <a:r>
              <a:rPr lang="es-PE" sz="2800" b="1" dirty="0" err="1" smtClean="0">
                <a:solidFill>
                  <a:srgbClr val="FF0000"/>
                </a:solidFill>
              </a:rPr>
              <a:t>u</a:t>
            </a:r>
            <a:r>
              <a:rPr lang="es-PE" sz="2800" b="1" baseline="-25000" dirty="0" err="1" smtClean="0">
                <a:solidFill>
                  <a:srgbClr val="FF0000"/>
                </a:solidFill>
              </a:rPr>
              <a:t>xy</a:t>
            </a:r>
            <a:r>
              <a:rPr lang="es-PE" sz="2800" b="1" dirty="0" smtClean="0">
                <a:solidFill>
                  <a:srgbClr val="FF0000"/>
                </a:solidFill>
              </a:rPr>
              <a:t> + C </a:t>
            </a:r>
            <a:r>
              <a:rPr lang="es-PE" sz="2800" b="1" dirty="0" err="1" smtClean="0">
                <a:solidFill>
                  <a:srgbClr val="FF0000"/>
                </a:solidFill>
              </a:rPr>
              <a:t>u</a:t>
            </a:r>
            <a:r>
              <a:rPr lang="es-PE" sz="2800" b="1" baseline="-25000" dirty="0" err="1" smtClean="0">
                <a:solidFill>
                  <a:srgbClr val="FF0000"/>
                </a:solidFill>
              </a:rPr>
              <a:t>yy</a:t>
            </a:r>
            <a:r>
              <a:rPr lang="es-PE" sz="2800" b="1" dirty="0" smtClean="0">
                <a:solidFill>
                  <a:srgbClr val="FF0000"/>
                </a:solidFill>
              </a:rPr>
              <a:t> = F(</a:t>
            </a:r>
            <a:r>
              <a:rPr lang="es-PE" sz="2800" b="1" dirty="0" err="1" smtClean="0">
                <a:solidFill>
                  <a:srgbClr val="FF0000"/>
                </a:solidFill>
              </a:rPr>
              <a:t>x,y,u,u</a:t>
            </a:r>
            <a:r>
              <a:rPr lang="es-PE" sz="2800" b="1" baseline="-25000" dirty="0" err="1" smtClean="0">
                <a:solidFill>
                  <a:srgbClr val="FF0000"/>
                </a:solidFill>
              </a:rPr>
              <a:t>x</a:t>
            </a:r>
            <a:r>
              <a:rPr lang="es-PE" sz="2800" b="1" dirty="0" err="1" smtClean="0">
                <a:solidFill>
                  <a:srgbClr val="FF0000"/>
                </a:solidFill>
              </a:rPr>
              <a:t>,u</a:t>
            </a:r>
            <a:r>
              <a:rPr lang="es-PE" sz="2800" b="1" baseline="-25000" dirty="0" err="1" smtClean="0">
                <a:solidFill>
                  <a:srgbClr val="FF0000"/>
                </a:solidFill>
              </a:rPr>
              <a:t>y</a:t>
            </a:r>
            <a:r>
              <a:rPr lang="es-PE" sz="2800" b="1" dirty="0" smtClean="0">
                <a:solidFill>
                  <a:srgbClr val="FF0000"/>
                </a:solidFill>
              </a:rPr>
              <a:t>)</a:t>
            </a:r>
            <a:r>
              <a:rPr lang="es-PE" sz="2800" dirty="0" smtClean="0"/>
              <a:t> </a:t>
            </a:r>
            <a:r>
              <a:rPr lang="es-ES" sz="2800" dirty="0" smtClean="0"/>
              <a:t> </a:t>
            </a:r>
          </a:p>
          <a:p>
            <a:r>
              <a:rPr lang="es-PE" sz="2800" dirty="0" smtClean="0"/>
              <a:t>Donde A, B y C constantes, es llamada </a:t>
            </a:r>
            <a:r>
              <a:rPr lang="es-PE" sz="2800" b="1" dirty="0" err="1" smtClean="0"/>
              <a:t>quasi</a:t>
            </a:r>
            <a:r>
              <a:rPr lang="es-PE" sz="2800" b="1" dirty="0" smtClean="0"/>
              <a:t> linear</a:t>
            </a:r>
            <a:r>
              <a:rPr lang="es-PE" sz="2800" dirty="0" smtClean="0"/>
              <a:t>. Hay tres tipos de ecuaciones cuasi lineales: </a:t>
            </a:r>
            <a:endParaRPr lang="es-ES" sz="2800" dirty="0" smtClean="0"/>
          </a:p>
          <a:p>
            <a:pPr lvl="0"/>
            <a:r>
              <a:rPr lang="es-PE" sz="2800" dirty="0" smtClean="0"/>
              <a:t>si </a:t>
            </a:r>
            <a:r>
              <a:rPr lang="es-PE" sz="2800" b="1" dirty="0" smtClean="0">
                <a:solidFill>
                  <a:schemeClr val="accent1">
                    <a:lumMod val="50000"/>
                  </a:schemeClr>
                </a:solidFill>
              </a:rPr>
              <a:t>B</a:t>
            </a:r>
            <a:r>
              <a:rPr lang="es-PE" sz="2800" b="1" baseline="30000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s-PE" sz="2800" b="1" dirty="0" smtClean="0">
                <a:solidFill>
                  <a:schemeClr val="accent1">
                    <a:lumMod val="50000"/>
                  </a:schemeClr>
                </a:solidFill>
              </a:rPr>
              <a:t> - 4AC &lt; 0</a:t>
            </a:r>
            <a:r>
              <a:rPr lang="es-PE" sz="2800" dirty="0" smtClean="0"/>
              <a:t>, la ecuación es llamada </a:t>
            </a:r>
            <a:r>
              <a:rPr lang="es-PE" sz="2800" b="1" dirty="0" err="1" smtClean="0"/>
              <a:t>eliptica</a:t>
            </a:r>
            <a:r>
              <a:rPr lang="es-PE" sz="2800" dirty="0" smtClean="0"/>
              <a:t> </a:t>
            </a:r>
            <a:endParaRPr lang="es-ES" sz="2800" dirty="0" smtClean="0"/>
          </a:p>
          <a:p>
            <a:pPr lvl="0"/>
            <a:r>
              <a:rPr lang="es-PE" sz="2800" dirty="0" smtClean="0"/>
              <a:t>si </a:t>
            </a:r>
            <a:r>
              <a:rPr lang="es-PE" sz="2800" b="1" dirty="0" smtClean="0">
                <a:solidFill>
                  <a:schemeClr val="accent1">
                    <a:lumMod val="50000"/>
                  </a:schemeClr>
                </a:solidFill>
              </a:rPr>
              <a:t>B</a:t>
            </a:r>
            <a:r>
              <a:rPr lang="es-PE" sz="2800" b="1" baseline="30000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s-PE" sz="2800" b="1" dirty="0" smtClean="0">
                <a:solidFill>
                  <a:schemeClr val="accent1">
                    <a:lumMod val="50000"/>
                  </a:schemeClr>
                </a:solidFill>
              </a:rPr>
              <a:t> - 4AC = 0</a:t>
            </a:r>
            <a:r>
              <a:rPr lang="es-PE" sz="2800" dirty="0" smtClean="0"/>
              <a:t>, la ecuación es llamada </a:t>
            </a:r>
            <a:r>
              <a:rPr lang="es-PE" sz="2800" b="1" dirty="0" smtClean="0"/>
              <a:t>parabólica</a:t>
            </a:r>
            <a:r>
              <a:rPr lang="es-PE" sz="2800" dirty="0" smtClean="0"/>
              <a:t> </a:t>
            </a:r>
            <a:endParaRPr lang="es-ES" sz="2800" dirty="0" smtClean="0"/>
          </a:p>
          <a:p>
            <a:pPr lvl="0"/>
            <a:r>
              <a:rPr lang="es-PE" sz="2800" dirty="0" smtClean="0"/>
              <a:t>si </a:t>
            </a:r>
            <a:r>
              <a:rPr lang="es-PE" sz="2800" b="1" dirty="0" smtClean="0">
                <a:solidFill>
                  <a:schemeClr val="accent1">
                    <a:lumMod val="50000"/>
                  </a:schemeClr>
                </a:solidFill>
              </a:rPr>
              <a:t>B</a:t>
            </a:r>
            <a:r>
              <a:rPr lang="es-PE" sz="2800" b="1" baseline="30000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s-PE" sz="2800" b="1" dirty="0" smtClean="0">
                <a:solidFill>
                  <a:schemeClr val="accent1">
                    <a:lumMod val="50000"/>
                  </a:schemeClr>
                </a:solidFill>
              </a:rPr>
              <a:t> - 4AC &gt; 0</a:t>
            </a:r>
            <a:r>
              <a:rPr lang="es-PE" sz="2800" dirty="0" smtClean="0"/>
              <a:t>, la ecuación es llamada </a:t>
            </a:r>
            <a:r>
              <a:rPr lang="es-PE" sz="2800" b="1" dirty="0" smtClean="0"/>
              <a:t>hiperbólica</a:t>
            </a:r>
            <a:endParaRPr lang="es-ES" sz="2800" dirty="0" smtClean="0"/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105000"/>
            </a:pPr>
            <a:endParaRPr lang="he-IL" sz="1600" dirty="0"/>
          </a:p>
        </p:txBody>
      </p:sp>
      <p:sp>
        <p:nvSpPr>
          <p:cNvPr id="1210373" name="Rectangle 5"/>
          <p:cNvSpPr>
            <a:spLocks noGrp="1" noChangeArrowheads="1"/>
          </p:cNvSpPr>
          <p:nvPr>
            <p:ph type="title"/>
          </p:nvPr>
        </p:nvSpPr>
        <p:spPr>
          <a:xfrm>
            <a:off x="1150938" y="908050"/>
            <a:ext cx="7669212" cy="768350"/>
          </a:xfrm>
          <a:noFill/>
          <a:ln/>
        </p:spPr>
        <p:txBody>
          <a:bodyPr/>
          <a:lstStyle/>
          <a:p>
            <a:r>
              <a:rPr lang="en-US" sz="3200" b="1" dirty="0" smtClean="0"/>
              <a:t>EDP-</a:t>
            </a:r>
            <a:r>
              <a:rPr lang="en-US" sz="3200" dirty="0" smtClean="0"/>
              <a:t> </a:t>
            </a:r>
            <a:r>
              <a:rPr lang="es-PE" sz="3200" b="1" dirty="0"/>
              <a:t>Ecuación</a:t>
            </a:r>
            <a:r>
              <a:rPr lang="es-PE" sz="3200" dirty="0"/>
              <a:t> </a:t>
            </a:r>
            <a:r>
              <a:rPr lang="es-PE" sz="3200" b="1" dirty="0"/>
              <a:t>Diferencial</a:t>
            </a:r>
            <a:r>
              <a:rPr lang="es-PE" sz="3200" dirty="0"/>
              <a:t> </a:t>
            </a:r>
            <a:r>
              <a:rPr lang="es-PE" sz="3200" b="1" dirty="0" smtClean="0"/>
              <a:t>Parcial</a:t>
            </a:r>
            <a:endParaRPr lang="es-PE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2" name="Rectangle 4"/>
          <p:cNvSpPr>
            <a:spLocks noChangeArrowheads="1"/>
          </p:cNvSpPr>
          <p:nvPr/>
        </p:nvSpPr>
        <p:spPr bwMode="auto">
          <a:xfrm>
            <a:off x="251520" y="2276872"/>
            <a:ext cx="867645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s-PE" sz="2400" dirty="0" smtClean="0"/>
              <a:t>Considere la ecuación diferencial parcial </a:t>
            </a:r>
            <a:r>
              <a:rPr lang="es-PE" sz="2400" dirty="0" err="1" smtClean="0"/>
              <a:t>eliptica</a:t>
            </a:r>
            <a:r>
              <a:rPr lang="es-PE" sz="2400" dirty="0" smtClean="0"/>
              <a:t> (Ecuación de </a:t>
            </a:r>
            <a:r>
              <a:rPr lang="es-PE" sz="2400" dirty="0" err="1" smtClean="0"/>
              <a:t>Poisson</a:t>
            </a:r>
            <a:r>
              <a:rPr lang="es-PE" sz="2400" dirty="0" smtClean="0"/>
              <a:t>):</a:t>
            </a:r>
          </a:p>
          <a:p>
            <a:endParaRPr lang="es-PE" sz="2400" dirty="0" smtClean="0"/>
          </a:p>
          <a:p>
            <a:r>
              <a:rPr lang="es-PE" sz="2400" dirty="0" smtClean="0"/>
              <a:t>          </a:t>
            </a:r>
            <a:r>
              <a:rPr lang="es-PE" sz="2400" b="1" dirty="0" err="1" smtClean="0">
                <a:solidFill>
                  <a:srgbClr val="FF0000"/>
                </a:solidFill>
              </a:rPr>
              <a:t>u</a:t>
            </a:r>
            <a:r>
              <a:rPr lang="es-PE" sz="2400" b="1" baseline="-25000" dirty="0" err="1" smtClean="0">
                <a:solidFill>
                  <a:srgbClr val="FF0000"/>
                </a:solidFill>
              </a:rPr>
              <a:t>xx</a:t>
            </a:r>
            <a:r>
              <a:rPr lang="es-PE" sz="2400" b="1" dirty="0" smtClean="0">
                <a:solidFill>
                  <a:srgbClr val="FF0000"/>
                </a:solidFill>
              </a:rPr>
              <a:t> + </a:t>
            </a:r>
            <a:r>
              <a:rPr lang="es-PE" sz="2400" b="1" dirty="0" err="1" smtClean="0">
                <a:solidFill>
                  <a:srgbClr val="FF0000"/>
                </a:solidFill>
              </a:rPr>
              <a:t>u</a:t>
            </a:r>
            <a:r>
              <a:rPr lang="es-PE" sz="2400" b="1" baseline="-25000" dirty="0" err="1" smtClean="0">
                <a:solidFill>
                  <a:srgbClr val="FF0000"/>
                </a:solidFill>
              </a:rPr>
              <a:t>yy</a:t>
            </a:r>
            <a:r>
              <a:rPr lang="es-PE" sz="2400" b="1" dirty="0" smtClean="0">
                <a:solidFill>
                  <a:srgbClr val="FF0000"/>
                </a:solidFill>
              </a:rPr>
              <a:t> = f(</a:t>
            </a:r>
            <a:r>
              <a:rPr lang="es-PE" sz="2400" b="1" dirty="0" err="1" smtClean="0">
                <a:solidFill>
                  <a:srgbClr val="FF0000"/>
                </a:solidFill>
              </a:rPr>
              <a:t>x,y</a:t>
            </a:r>
            <a:r>
              <a:rPr lang="es-PE" sz="2400" b="1" dirty="0" smtClean="0">
                <a:solidFill>
                  <a:srgbClr val="FF0000"/>
                </a:solidFill>
              </a:rPr>
              <a:t>)        --- (1)    </a:t>
            </a:r>
            <a:r>
              <a:rPr lang="es-PE" sz="2400" dirty="0" smtClean="0"/>
              <a:t> </a:t>
            </a:r>
          </a:p>
          <a:p>
            <a:endParaRPr lang="es-PE" sz="2400" dirty="0" smtClean="0"/>
          </a:p>
          <a:p>
            <a:r>
              <a:rPr lang="es-PE" sz="2400" dirty="0" smtClean="0"/>
              <a:t>para (</a:t>
            </a:r>
            <a:r>
              <a:rPr lang="es-PE" sz="2400" dirty="0" err="1" smtClean="0"/>
              <a:t>x,y</a:t>
            </a:r>
            <a:r>
              <a:rPr lang="es-PE" sz="2400" dirty="0" smtClean="0"/>
              <a:t>) en R = {(</a:t>
            </a:r>
            <a:r>
              <a:rPr lang="es-PE" sz="2400" dirty="0" err="1" smtClean="0"/>
              <a:t>x,y</a:t>
            </a:r>
            <a:r>
              <a:rPr lang="es-PE" sz="2400" dirty="0" smtClean="0"/>
              <a:t>) | a &lt; x &lt; b;  c &lt; y &lt; d}</a:t>
            </a:r>
          </a:p>
          <a:p>
            <a:endParaRPr lang="es-PE" sz="2400" dirty="0" smtClean="0"/>
          </a:p>
          <a:p>
            <a:r>
              <a:rPr lang="es-PE" sz="2400" dirty="0" smtClean="0"/>
              <a:t>           y   </a:t>
            </a:r>
            <a:r>
              <a:rPr lang="es-PE" sz="2400" b="1" dirty="0" smtClean="0">
                <a:solidFill>
                  <a:srgbClr val="FF0000"/>
                </a:solidFill>
              </a:rPr>
              <a:t>u(</a:t>
            </a:r>
            <a:r>
              <a:rPr lang="es-PE" sz="2400" b="1" dirty="0" err="1" smtClean="0">
                <a:solidFill>
                  <a:srgbClr val="FF0000"/>
                </a:solidFill>
              </a:rPr>
              <a:t>x,y</a:t>
            </a:r>
            <a:r>
              <a:rPr lang="es-PE" sz="2400" b="1" dirty="0" smtClean="0">
                <a:solidFill>
                  <a:srgbClr val="FF0000"/>
                </a:solidFill>
              </a:rPr>
              <a:t>) = g(</a:t>
            </a:r>
            <a:r>
              <a:rPr lang="es-PE" sz="2400" b="1" dirty="0" err="1" smtClean="0">
                <a:solidFill>
                  <a:srgbClr val="FF0000"/>
                </a:solidFill>
              </a:rPr>
              <a:t>x,y</a:t>
            </a:r>
            <a:r>
              <a:rPr lang="es-PE" sz="2400" b="1" dirty="0" smtClean="0">
                <a:solidFill>
                  <a:srgbClr val="FF0000"/>
                </a:solidFill>
              </a:rPr>
              <a:t>)      --- (2)  </a:t>
            </a:r>
            <a:r>
              <a:rPr lang="es-PE" sz="2400" dirty="0" smtClean="0"/>
              <a:t>    </a:t>
            </a:r>
          </a:p>
          <a:p>
            <a:endParaRPr lang="es-PE" sz="2400" dirty="0" smtClean="0"/>
          </a:p>
          <a:p>
            <a:r>
              <a:rPr lang="es-PE" sz="2400" dirty="0" smtClean="0"/>
              <a:t>para (</a:t>
            </a:r>
            <a:r>
              <a:rPr lang="es-PE" sz="2400" dirty="0" err="1" smtClean="0"/>
              <a:t>x,y</a:t>
            </a:r>
            <a:r>
              <a:rPr lang="es-PE" sz="2400" dirty="0" smtClean="0"/>
              <a:t>) en S, donde S es la frontera de R.</a:t>
            </a:r>
            <a:r>
              <a:rPr lang="es-ES" sz="2400" dirty="0" smtClean="0"/>
              <a:t> </a:t>
            </a:r>
            <a:r>
              <a:rPr lang="es-PE" sz="2400" dirty="0" smtClean="0"/>
              <a:t>Nosotros asumimos que f(</a:t>
            </a:r>
            <a:r>
              <a:rPr lang="es-PE" sz="2400" dirty="0" err="1" smtClean="0"/>
              <a:t>x,y</a:t>
            </a:r>
            <a:r>
              <a:rPr lang="es-PE" sz="2400" dirty="0" smtClean="0"/>
              <a:t>) y g(</a:t>
            </a:r>
            <a:r>
              <a:rPr lang="es-PE" sz="2400" dirty="0" err="1" smtClean="0"/>
              <a:t>x,y</a:t>
            </a:r>
            <a:r>
              <a:rPr lang="es-PE" sz="2400" dirty="0" smtClean="0"/>
              <a:t>) son funciones continuas. </a:t>
            </a:r>
            <a:endParaRPr lang="es-ES" sz="2400" dirty="0" smtClean="0"/>
          </a:p>
          <a:p>
            <a:r>
              <a:rPr lang="es-PE" sz="2800" dirty="0" smtClean="0"/>
              <a:t> </a:t>
            </a:r>
            <a:endParaRPr lang="es-ES" sz="2800" dirty="0" smtClean="0"/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105000"/>
            </a:pPr>
            <a:endParaRPr lang="he-IL" sz="1600" dirty="0"/>
          </a:p>
        </p:txBody>
      </p:sp>
      <p:sp>
        <p:nvSpPr>
          <p:cNvPr id="1210373" name="Rectangle 5"/>
          <p:cNvSpPr>
            <a:spLocks noGrp="1" noChangeArrowheads="1"/>
          </p:cNvSpPr>
          <p:nvPr>
            <p:ph type="title"/>
          </p:nvPr>
        </p:nvSpPr>
        <p:spPr>
          <a:xfrm>
            <a:off x="1150938" y="908050"/>
            <a:ext cx="7669212" cy="768350"/>
          </a:xfrm>
          <a:noFill/>
          <a:ln/>
        </p:spPr>
        <p:txBody>
          <a:bodyPr/>
          <a:lstStyle/>
          <a:p>
            <a:r>
              <a:rPr lang="es-PE" sz="3200" b="1" dirty="0" smtClean="0"/>
              <a:t>Ecuación</a:t>
            </a:r>
            <a:r>
              <a:rPr lang="es-PE" sz="3200" dirty="0" smtClean="0"/>
              <a:t> </a:t>
            </a:r>
            <a:r>
              <a:rPr lang="es-PE" sz="3200" b="1" dirty="0"/>
              <a:t>Diferencial</a:t>
            </a:r>
            <a:r>
              <a:rPr lang="es-PE" sz="3200" dirty="0"/>
              <a:t> </a:t>
            </a:r>
            <a:r>
              <a:rPr lang="es-PE" sz="3200" b="1" dirty="0" smtClean="0"/>
              <a:t>Parcial </a:t>
            </a:r>
            <a:r>
              <a:rPr lang="es-PE" sz="3200" b="1" dirty="0" err="1" smtClean="0"/>
              <a:t>Eliptica</a:t>
            </a:r>
            <a:endParaRPr lang="es-PE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2" name="Rectangle 4"/>
          <p:cNvSpPr>
            <a:spLocks noChangeArrowheads="1"/>
          </p:cNvSpPr>
          <p:nvPr/>
        </p:nvSpPr>
        <p:spPr bwMode="auto">
          <a:xfrm>
            <a:off x="251520" y="2276872"/>
            <a:ext cx="867645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s-PE" sz="2800" dirty="0" smtClean="0"/>
              <a:t> </a:t>
            </a:r>
            <a:endParaRPr lang="es-ES" sz="2800" dirty="0" smtClean="0"/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105000"/>
            </a:pPr>
            <a:endParaRPr lang="he-IL" sz="1600" dirty="0"/>
          </a:p>
        </p:txBody>
      </p:sp>
      <p:sp>
        <p:nvSpPr>
          <p:cNvPr id="1210373" name="Rectangle 5"/>
          <p:cNvSpPr>
            <a:spLocks noGrp="1" noChangeArrowheads="1"/>
          </p:cNvSpPr>
          <p:nvPr>
            <p:ph type="title"/>
          </p:nvPr>
        </p:nvSpPr>
        <p:spPr>
          <a:xfrm>
            <a:off x="1150938" y="908050"/>
            <a:ext cx="7669212" cy="768350"/>
          </a:xfrm>
          <a:noFill/>
          <a:ln/>
        </p:spPr>
        <p:txBody>
          <a:bodyPr/>
          <a:lstStyle/>
          <a:p>
            <a:r>
              <a:rPr lang="es-PE" sz="3200" b="1" dirty="0" smtClean="0"/>
              <a:t>Ecuación</a:t>
            </a:r>
            <a:r>
              <a:rPr lang="es-PE" sz="3200" dirty="0" smtClean="0"/>
              <a:t> </a:t>
            </a:r>
            <a:r>
              <a:rPr lang="es-PE" sz="3200" b="1" dirty="0"/>
              <a:t>Diferencial</a:t>
            </a:r>
            <a:r>
              <a:rPr lang="es-PE" sz="3200" dirty="0"/>
              <a:t> </a:t>
            </a:r>
            <a:r>
              <a:rPr lang="es-PE" sz="3200" b="1" dirty="0" smtClean="0"/>
              <a:t>Parcial </a:t>
            </a:r>
            <a:r>
              <a:rPr lang="es-PE" sz="3200" b="1" dirty="0" err="1" smtClean="0"/>
              <a:t>Eliptica</a:t>
            </a:r>
            <a:endParaRPr lang="es-PE" sz="32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467544" y="2276872"/>
            <a:ext cx="820891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El método que nosotros usamos es conocido como método de diferencias finitas y los pasos son los siguientes: </a:t>
            </a:r>
            <a:endParaRPr lang="es-ES" dirty="0" smtClean="0"/>
          </a:p>
          <a:p>
            <a:pPr marL="342900" lvl="0" indent="-342900">
              <a:buAutoNum type="arabicParenR"/>
            </a:pPr>
            <a:r>
              <a:rPr lang="es-PE" dirty="0" err="1" smtClean="0"/>
              <a:t>Particionar</a:t>
            </a:r>
            <a:r>
              <a:rPr lang="es-PE" dirty="0" smtClean="0"/>
              <a:t> el intervalo </a:t>
            </a:r>
            <a:r>
              <a:rPr lang="es-PE" b="1" dirty="0" smtClean="0">
                <a:solidFill>
                  <a:srgbClr val="FF0000"/>
                </a:solidFill>
              </a:rPr>
              <a:t>[</a:t>
            </a:r>
            <a:r>
              <a:rPr lang="es-PE" b="1" dirty="0" err="1" smtClean="0">
                <a:solidFill>
                  <a:srgbClr val="FF0000"/>
                </a:solidFill>
              </a:rPr>
              <a:t>a,b</a:t>
            </a:r>
            <a:r>
              <a:rPr lang="es-PE" b="1" dirty="0" smtClean="0">
                <a:solidFill>
                  <a:srgbClr val="FF0000"/>
                </a:solidFill>
              </a:rPr>
              <a:t>] </a:t>
            </a:r>
            <a:r>
              <a:rPr lang="es-PE" dirty="0" smtClean="0"/>
              <a:t>en n </a:t>
            </a:r>
            <a:r>
              <a:rPr lang="es-PE" dirty="0" err="1" smtClean="0"/>
              <a:t>subintervalos</a:t>
            </a:r>
            <a:r>
              <a:rPr lang="es-PE" dirty="0" smtClean="0"/>
              <a:t> iguales de longitud </a:t>
            </a:r>
          </a:p>
          <a:p>
            <a:pPr marL="342900" lvl="0" indent="-342900"/>
            <a:r>
              <a:rPr lang="es-PE" b="1" dirty="0" smtClean="0">
                <a:solidFill>
                  <a:schemeClr val="accent1">
                    <a:lumMod val="50000"/>
                  </a:schemeClr>
                </a:solidFill>
              </a:rPr>
              <a:t>h = (b-a)/n</a:t>
            </a:r>
            <a:r>
              <a:rPr lang="es-PE" dirty="0" smtClean="0"/>
              <a:t>, por elección de puntos </a:t>
            </a:r>
            <a:r>
              <a:rPr lang="es-PE" b="1" dirty="0" smtClean="0">
                <a:solidFill>
                  <a:schemeClr val="accent1">
                    <a:lumMod val="50000"/>
                  </a:schemeClr>
                </a:solidFill>
              </a:rPr>
              <a:t>x</a:t>
            </a:r>
            <a:r>
              <a:rPr lang="es-PE" b="1" baseline="-25000" dirty="0" smtClean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s-PE" b="1" dirty="0" smtClean="0">
                <a:solidFill>
                  <a:schemeClr val="accent1">
                    <a:lumMod val="50000"/>
                  </a:schemeClr>
                </a:solidFill>
              </a:rPr>
              <a:t> = a + </a:t>
            </a:r>
            <a:r>
              <a:rPr lang="es-PE" b="1" dirty="0" err="1" smtClean="0">
                <a:solidFill>
                  <a:schemeClr val="accent1">
                    <a:lumMod val="50000"/>
                  </a:schemeClr>
                </a:solidFill>
              </a:rPr>
              <a:t>ih</a:t>
            </a:r>
            <a:r>
              <a:rPr lang="es-PE" dirty="0" smtClean="0"/>
              <a:t>; </a:t>
            </a:r>
            <a:r>
              <a:rPr lang="es-PE" b="1" dirty="0" smtClean="0">
                <a:solidFill>
                  <a:schemeClr val="tx2">
                    <a:lumMod val="75000"/>
                  </a:schemeClr>
                </a:solidFill>
              </a:rPr>
              <a:t>para i = 0,1,2, ..., n</a:t>
            </a:r>
            <a:r>
              <a:rPr lang="es-PE" dirty="0" smtClean="0"/>
              <a:t>. </a:t>
            </a:r>
          </a:p>
          <a:p>
            <a:pPr marL="342900" lvl="0" indent="-342900"/>
            <a:r>
              <a:rPr lang="es-PE" dirty="0" smtClean="0"/>
              <a:t>Aquí </a:t>
            </a:r>
            <a:r>
              <a:rPr lang="es-PE" b="1" dirty="0" smtClean="0">
                <a:solidFill>
                  <a:schemeClr val="tx2">
                    <a:lumMod val="75000"/>
                  </a:schemeClr>
                </a:solidFill>
              </a:rPr>
              <a:t>x</a:t>
            </a:r>
            <a:r>
              <a:rPr lang="es-PE" b="1" baseline="-25000" dirty="0" smtClean="0">
                <a:solidFill>
                  <a:schemeClr val="tx2">
                    <a:lumMod val="75000"/>
                  </a:schemeClr>
                </a:solidFill>
              </a:rPr>
              <a:t>0</a:t>
            </a:r>
            <a:r>
              <a:rPr lang="es-PE" b="1" dirty="0" smtClean="0">
                <a:solidFill>
                  <a:schemeClr val="tx2">
                    <a:lumMod val="75000"/>
                  </a:schemeClr>
                </a:solidFill>
              </a:rPr>
              <a:t> = a</a:t>
            </a:r>
            <a:r>
              <a:rPr lang="es-PE" dirty="0" smtClean="0"/>
              <a:t> y </a:t>
            </a:r>
            <a:r>
              <a:rPr lang="es-PE" b="1" dirty="0" err="1" smtClean="0">
                <a:solidFill>
                  <a:schemeClr val="tx2">
                    <a:lumMod val="75000"/>
                  </a:schemeClr>
                </a:solidFill>
              </a:rPr>
              <a:t>x</a:t>
            </a:r>
            <a:r>
              <a:rPr lang="es-PE" b="1" baseline="-25000" dirty="0" err="1" smtClean="0">
                <a:solidFill>
                  <a:schemeClr val="tx2">
                    <a:lumMod val="75000"/>
                  </a:schemeClr>
                </a:solidFill>
              </a:rPr>
              <a:t>n</a:t>
            </a:r>
            <a:r>
              <a:rPr lang="es-PE" b="1" dirty="0" smtClean="0">
                <a:solidFill>
                  <a:schemeClr val="tx2">
                    <a:lumMod val="75000"/>
                  </a:schemeClr>
                </a:solidFill>
              </a:rPr>
              <a:t> = b</a:t>
            </a:r>
            <a:r>
              <a:rPr lang="es-PE" dirty="0" smtClean="0"/>
              <a:t> </a:t>
            </a:r>
            <a:endParaRPr lang="es-ES" dirty="0" smtClean="0"/>
          </a:p>
          <a:p>
            <a:pPr lvl="0"/>
            <a:r>
              <a:rPr lang="es-PE" dirty="0" smtClean="0"/>
              <a:t>2) </a:t>
            </a:r>
            <a:r>
              <a:rPr lang="es-PE" dirty="0" err="1" smtClean="0"/>
              <a:t>Particionar</a:t>
            </a:r>
            <a:r>
              <a:rPr lang="es-PE" dirty="0" smtClean="0"/>
              <a:t> el intervalo </a:t>
            </a:r>
            <a:r>
              <a:rPr lang="es-PE" b="1" dirty="0" smtClean="0">
                <a:solidFill>
                  <a:srgbClr val="FF0000"/>
                </a:solidFill>
              </a:rPr>
              <a:t>[</a:t>
            </a:r>
            <a:r>
              <a:rPr lang="es-PE" b="1" dirty="0" err="1" smtClean="0">
                <a:solidFill>
                  <a:srgbClr val="FF0000"/>
                </a:solidFill>
              </a:rPr>
              <a:t>c,d</a:t>
            </a:r>
            <a:r>
              <a:rPr lang="es-PE" b="1" dirty="0" smtClean="0">
                <a:solidFill>
                  <a:srgbClr val="FF0000"/>
                </a:solidFill>
              </a:rPr>
              <a:t>] </a:t>
            </a:r>
            <a:r>
              <a:rPr lang="es-PE" dirty="0" smtClean="0"/>
              <a:t>en m </a:t>
            </a:r>
            <a:r>
              <a:rPr lang="es-PE" dirty="0" err="1" smtClean="0"/>
              <a:t>subintervalos</a:t>
            </a:r>
            <a:r>
              <a:rPr lang="es-PE" dirty="0" smtClean="0"/>
              <a:t> iguales de longitud </a:t>
            </a:r>
          </a:p>
          <a:p>
            <a:pPr lvl="0"/>
            <a:r>
              <a:rPr lang="es-PE" b="1" dirty="0" smtClean="0">
                <a:solidFill>
                  <a:schemeClr val="accent1">
                    <a:lumMod val="50000"/>
                  </a:schemeClr>
                </a:solidFill>
              </a:rPr>
              <a:t>k = (d-c)/m</a:t>
            </a:r>
            <a:r>
              <a:rPr lang="es-PE" dirty="0" smtClean="0"/>
              <a:t>, por elección de puntos por </a:t>
            </a:r>
            <a:r>
              <a:rPr lang="es-PE" b="1" dirty="0" err="1" smtClean="0">
                <a:solidFill>
                  <a:schemeClr val="accent1">
                    <a:lumMod val="50000"/>
                  </a:schemeClr>
                </a:solidFill>
              </a:rPr>
              <a:t>y</a:t>
            </a:r>
            <a:r>
              <a:rPr lang="es-PE" b="1" baseline="-25000" dirty="0" err="1" smtClean="0">
                <a:solidFill>
                  <a:schemeClr val="accent1">
                    <a:lumMod val="50000"/>
                  </a:schemeClr>
                </a:solidFill>
              </a:rPr>
              <a:t>j</a:t>
            </a:r>
            <a:r>
              <a:rPr lang="es-PE" b="1" dirty="0" smtClean="0">
                <a:solidFill>
                  <a:schemeClr val="accent1">
                    <a:lumMod val="50000"/>
                  </a:schemeClr>
                </a:solidFill>
              </a:rPr>
              <a:t> = c + </a:t>
            </a:r>
            <a:r>
              <a:rPr lang="es-PE" b="1" dirty="0" err="1" smtClean="0">
                <a:solidFill>
                  <a:schemeClr val="accent1">
                    <a:lumMod val="50000"/>
                  </a:schemeClr>
                </a:solidFill>
              </a:rPr>
              <a:t>jk</a:t>
            </a:r>
            <a:r>
              <a:rPr lang="es-PE" dirty="0" smtClean="0"/>
              <a:t>; para </a:t>
            </a:r>
            <a:r>
              <a:rPr lang="es-PE" b="1" dirty="0" smtClean="0">
                <a:solidFill>
                  <a:schemeClr val="tx2">
                    <a:lumMod val="75000"/>
                  </a:schemeClr>
                </a:solidFill>
              </a:rPr>
              <a:t>j = 0,1,2, ..., m</a:t>
            </a:r>
            <a:r>
              <a:rPr lang="es-PE" dirty="0" smtClean="0"/>
              <a:t> . Aquí </a:t>
            </a:r>
            <a:r>
              <a:rPr lang="es-PE" b="1" dirty="0" smtClean="0">
                <a:solidFill>
                  <a:schemeClr val="tx2">
                    <a:lumMod val="75000"/>
                  </a:schemeClr>
                </a:solidFill>
              </a:rPr>
              <a:t>y</a:t>
            </a:r>
            <a:r>
              <a:rPr lang="es-PE" b="1" baseline="-25000" dirty="0" smtClean="0">
                <a:solidFill>
                  <a:schemeClr val="tx2">
                    <a:lumMod val="75000"/>
                  </a:schemeClr>
                </a:solidFill>
              </a:rPr>
              <a:t>0</a:t>
            </a:r>
            <a:r>
              <a:rPr lang="es-PE" b="1" dirty="0" smtClean="0">
                <a:solidFill>
                  <a:schemeClr val="tx2">
                    <a:lumMod val="75000"/>
                  </a:schemeClr>
                </a:solidFill>
              </a:rPr>
              <a:t> = c</a:t>
            </a:r>
            <a:r>
              <a:rPr lang="es-PE" dirty="0" smtClean="0"/>
              <a:t> y </a:t>
            </a:r>
            <a:r>
              <a:rPr lang="es-PE" b="1" dirty="0" err="1" smtClean="0">
                <a:solidFill>
                  <a:schemeClr val="tx2">
                    <a:lumMod val="75000"/>
                  </a:schemeClr>
                </a:solidFill>
              </a:rPr>
              <a:t>y</a:t>
            </a:r>
            <a:r>
              <a:rPr lang="es-PE" b="1" baseline="-25000" dirty="0" err="1" smtClean="0">
                <a:solidFill>
                  <a:schemeClr val="tx2">
                    <a:lumMod val="75000"/>
                  </a:schemeClr>
                </a:solidFill>
              </a:rPr>
              <a:t>m</a:t>
            </a:r>
            <a:r>
              <a:rPr lang="es-PE" b="1" dirty="0" smtClean="0">
                <a:solidFill>
                  <a:schemeClr val="tx2">
                    <a:lumMod val="75000"/>
                  </a:schemeClr>
                </a:solidFill>
              </a:rPr>
              <a:t> = d</a:t>
            </a:r>
            <a:r>
              <a:rPr lang="es-PE" dirty="0" smtClean="0"/>
              <a:t> </a:t>
            </a:r>
            <a:endParaRPr lang="es-ES" dirty="0" smtClean="0"/>
          </a:p>
          <a:p>
            <a:pPr lvl="0"/>
            <a:r>
              <a:rPr lang="es-PE" dirty="0" smtClean="0"/>
              <a:t>3) Dibujar líneas horizontales a través de los puntos </a:t>
            </a:r>
            <a:r>
              <a:rPr lang="es-PE" b="1" dirty="0" err="1" smtClean="0">
                <a:solidFill>
                  <a:schemeClr val="accent1">
                    <a:lumMod val="50000"/>
                  </a:schemeClr>
                </a:solidFill>
              </a:rPr>
              <a:t>y</a:t>
            </a:r>
            <a:r>
              <a:rPr lang="es-PE" b="1" baseline="-25000" dirty="0" err="1" smtClean="0">
                <a:solidFill>
                  <a:schemeClr val="accent1">
                    <a:lumMod val="50000"/>
                  </a:schemeClr>
                </a:solidFill>
              </a:rPr>
              <a:t>j</a:t>
            </a:r>
            <a:r>
              <a:rPr lang="es-PE" b="1" dirty="0" smtClean="0">
                <a:solidFill>
                  <a:schemeClr val="accent1">
                    <a:lumMod val="50000"/>
                  </a:schemeClr>
                </a:solidFill>
              </a:rPr>
              <a:t> = c + </a:t>
            </a:r>
            <a:r>
              <a:rPr lang="es-PE" b="1" dirty="0" err="1" smtClean="0">
                <a:solidFill>
                  <a:schemeClr val="accent1">
                    <a:lumMod val="50000"/>
                  </a:schemeClr>
                </a:solidFill>
              </a:rPr>
              <a:t>jk</a:t>
            </a:r>
            <a:r>
              <a:rPr lang="es-PE" dirty="0" smtClean="0"/>
              <a:t>; </a:t>
            </a:r>
          </a:p>
          <a:p>
            <a:pPr lvl="0"/>
            <a:r>
              <a:rPr lang="es-PE" dirty="0" smtClean="0"/>
              <a:t>para </a:t>
            </a:r>
            <a:r>
              <a:rPr lang="es-PE" b="1" dirty="0" smtClean="0">
                <a:solidFill>
                  <a:schemeClr val="tx2">
                    <a:lumMod val="75000"/>
                  </a:schemeClr>
                </a:solidFill>
              </a:rPr>
              <a:t>j = 0,1,2, ..., m</a:t>
            </a:r>
            <a:r>
              <a:rPr lang="es-PE" dirty="0" smtClean="0"/>
              <a:t>. </a:t>
            </a:r>
            <a:endParaRPr lang="es-ES" dirty="0" smtClean="0"/>
          </a:p>
          <a:p>
            <a:pPr lvl="0"/>
            <a:r>
              <a:rPr lang="es-PE" dirty="0" smtClean="0"/>
              <a:t>4) Dibujar líneas verticales a través de los puntos </a:t>
            </a:r>
            <a:r>
              <a:rPr lang="es-PE" b="1" dirty="0" smtClean="0">
                <a:solidFill>
                  <a:schemeClr val="accent1">
                    <a:lumMod val="50000"/>
                  </a:schemeClr>
                </a:solidFill>
              </a:rPr>
              <a:t>x</a:t>
            </a:r>
            <a:r>
              <a:rPr lang="es-PE" b="1" baseline="-25000" dirty="0" smtClean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s-PE" b="1" dirty="0" smtClean="0">
                <a:solidFill>
                  <a:schemeClr val="accent1">
                    <a:lumMod val="50000"/>
                  </a:schemeClr>
                </a:solidFill>
              </a:rPr>
              <a:t> = a + </a:t>
            </a:r>
            <a:r>
              <a:rPr lang="es-PE" b="1" dirty="0" err="1" smtClean="0">
                <a:solidFill>
                  <a:schemeClr val="accent1">
                    <a:lumMod val="50000"/>
                  </a:schemeClr>
                </a:solidFill>
              </a:rPr>
              <a:t>ih</a:t>
            </a:r>
            <a:r>
              <a:rPr lang="es-PE" dirty="0" smtClean="0"/>
              <a:t>; </a:t>
            </a:r>
            <a:endParaRPr lang="es-PE" dirty="0" smtClean="0"/>
          </a:p>
          <a:p>
            <a:pPr lvl="0"/>
            <a:r>
              <a:rPr lang="es-PE" dirty="0" smtClean="0"/>
              <a:t>para </a:t>
            </a:r>
            <a:r>
              <a:rPr lang="es-PE" b="1" dirty="0" smtClean="0">
                <a:solidFill>
                  <a:schemeClr val="tx2">
                    <a:lumMod val="75000"/>
                  </a:schemeClr>
                </a:solidFill>
              </a:rPr>
              <a:t>i = 0,1,2, ..., n</a:t>
            </a:r>
            <a:r>
              <a:rPr lang="es-PE" dirty="0" smtClean="0"/>
              <a:t>. </a:t>
            </a:r>
            <a:endParaRPr lang="es-ES" dirty="0" smtClean="0"/>
          </a:p>
          <a:p>
            <a:pPr lvl="0"/>
            <a:r>
              <a:rPr lang="es-PE" dirty="0" smtClean="0"/>
              <a:t>5) Las líneas </a:t>
            </a:r>
            <a:r>
              <a:rPr lang="es-PE" b="1" dirty="0" smtClean="0">
                <a:solidFill>
                  <a:schemeClr val="tx2">
                    <a:lumMod val="75000"/>
                  </a:schemeClr>
                </a:solidFill>
              </a:rPr>
              <a:t>x = x</a:t>
            </a:r>
            <a:r>
              <a:rPr lang="es-PE" b="1" baseline="-25000" dirty="0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es-PE" dirty="0" smtClean="0"/>
              <a:t> y </a:t>
            </a:r>
            <a:r>
              <a:rPr lang="es-PE" b="1" dirty="0" err="1" smtClean="0">
                <a:solidFill>
                  <a:schemeClr val="tx2">
                    <a:lumMod val="75000"/>
                  </a:schemeClr>
                </a:solidFill>
              </a:rPr>
              <a:t>y</a:t>
            </a:r>
            <a:r>
              <a:rPr lang="es-PE" b="1" dirty="0" smtClean="0">
                <a:solidFill>
                  <a:schemeClr val="tx2">
                    <a:lumMod val="75000"/>
                  </a:schemeClr>
                </a:solidFill>
              </a:rPr>
              <a:t> = </a:t>
            </a:r>
            <a:r>
              <a:rPr lang="es-PE" b="1" dirty="0" err="1" smtClean="0">
                <a:solidFill>
                  <a:schemeClr val="tx2">
                    <a:lumMod val="75000"/>
                  </a:schemeClr>
                </a:solidFill>
              </a:rPr>
              <a:t>y</a:t>
            </a:r>
            <a:r>
              <a:rPr lang="es-PE" b="1" baseline="-25000" dirty="0" err="1" smtClean="0">
                <a:solidFill>
                  <a:schemeClr val="tx2">
                    <a:lumMod val="75000"/>
                  </a:schemeClr>
                </a:solidFill>
              </a:rPr>
              <a:t>j</a:t>
            </a:r>
            <a:r>
              <a:rPr lang="es-PE" dirty="0" smtClean="0"/>
              <a:t> son llamadas </a:t>
            </a:r>
            <a:r>
              <a:rPr lang="es-PE" dirty="0" smtClean="0"/>
              <a:t>rejillas, </a:t>
            </a:r>
            <a:r>
              <a:rPr lang="es-PE" dirty="0" smtClean="0"/>
              <a:t>y su intersección son llamadas </a:t>
            </a:r>
            <a:r>
              <a:rPr lang="es-PE" dirty="0" smtClean="0"/>
              <a:t>nodos de la rejilla. </a:t>
            </a:r>
            <a:r>
              <a:rPr lang="es-PE" dirty="0" smtClean="0"/>
              <a:t>(ver gráfico adjunto):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2" name="Rectangle 4"/>
          <p:cNvSpPr>
            <a:spLocks noChangeArrowheads="1"/>
          </p:cNvSpPr>
          <p:nvPr/>
        </p:nvSpPr>
        <p:spPr bwMode="auto">
          <a:xfrm>
            <a:off x="251520" y="2276872"/>
            <a:ext cx="867645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s-PE" sz="2800" dirty="0" smtClean="0"/>
              <a:t> </a:t>
            </a:r>
            <a:endParaRPr lang="es-ES" sz="2800" dirty="0" smtClean="0"/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105000"/>
            </a:pPr>
            <a:endParaRPr lang="he-IL" sz="1600" dirty="0"/>
          </a:p>
        </p:txBody>
      </p:sp>
      <p:sp>
        <p:nvSpPr>
          <p:cNvPr id="1210373" name="Rectangle 5"/>
          <p:cNvSpPr>
            <a:spLocks noGrp="1" noChangeArrowheads="1"/>
          </p:cNvSpPr>
          <p:nvPr>
            <p:ph type="title"/>
          </p:nvPr>
        </p:nvSpPr>
        <p:spPr>
          <a:xfrm>
            <a:off x="1150938" y="908050"/>
            <a:ext cx="7669212" cy="768350"/>
          </a:xfrm>
          <a:noFill/>
          <a:ln/>
        </p:spPr>
        <p:txBody>
          <a:bodyPr/>
          <a:lstStyle/>
          <a:p>
            <a:r>
              <a:rPr lang="es-PE" sz="3200" b="1" dirty="0" smtClean="0"/>
              <a:t>Ecuación</a:t>
            </a:r>
            <a:r>
              <a:rPr lang="es-PE" sz="3200" dirty="0" smtClean="0"/>
              <a:t> </a:t>
            </a:r>
            <a:r>
              <a:rPr lang="es-PE" sz="3200" b="1" dirty="0"/>
              <a:t>Diferencial</a:t>
            </a:r>
            <a:r>
              <a:rPr lang="es-PE" sz="3200" dirty="0"/>
              <a:t> </a:t>
            </a:r>
            <a:r>
              <a:rPr lang="es-PE" sz="3200" b="1" dirty="0" smtClean="0"/>
              <a:t>Parcial </a:t>
            </a:r>
            <a:r>
              <a:rPr lang="es-PE" sz="3200" b="1" dirty="0" err="1" smtClean="0"/>
              <a:t>Eliptica</a:t>
            </a:r>
            <a:endParaRPr lang="es-PE" sz="3200" b="1" dirty="0"/>
          </a:p>
        </p:txBody>
      </p:sp>
      <p:pic>
        <p:nvPicPr>
          <p:cNvPr id="1658882" name="Picture 2" descr="pic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132856"/>
            <a:ext cx="6499669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2" name="Rectangle 4"/>
          <p:cNvSpPr>
            <a:spLocks noChangeArrowheads="1"/>
          </p:cNvSpPr>
          <p:nvPr/>
        </p:nvSpPr>
        <p:spPr bwMode="auto">
          <a:xfrm>
            <a:off x="251520" y="1988840"/>
            <a:ext cx="867645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s-PE" sz="2400" dirty="0" smtClean="0"/>
              <a:t>Para cada </a:t>
            </a:r>
            <a:r>
              <a:rPr lang="es-PE" sz="2400" dirty="0" smtClean="0"/>
              <a:t>nodo </a:t>
            </a:r>
            <a:r>
              <a:rPr lang="es-PE" sz="2400" dirty="0" smtClean="0"/>
              <a:t>en el interior de </a:t>
            </a:r>
            <a:r>
              <a:rPr lang="es-PE" sz="2400" dirty="0" smtClean="0"/>
              <a:t>la rejilla, </a:t>
            </a:r>
            <a:r>
              <a:rPr lang="es-PE" sz="2400" dirty="0" smtClean="0"/>
              <a:t>(</a:t>
            </a:r>
            <a:r>
              <a:rPr lang="es-PE" sz="2400" dirty="0" err="1" smtClean="0"/>
              <a:t>x</a:t>
            </a:r>
            <a:r>
              <a:rPr lang="es-PE" sz="2400" baseline="-25000" dirty="0" err="1" smtClean="0"/>
              <a:t>i</a:t>
            </a:r>
            <a:r>
              <a:rPr lang="es-PE" sz="2400" dirty="0" err="1" smtClean="0"/>
              <a:t>,y</a:t>
            </a:r>
            <a:r>
              <a:rPr lang="es-PE" sz="2400" baseline="-25000" dirty="0" err="1" smtClean="0"/>
              <a:t>j</a:t>
            </a:r>
            <a:r>
              <a:rPr lang="es-PE" sz="2400" dirty="0" smtClean="0"/>
              <a:t>), usamos la serie de Taylor en la variable x alrededor de x</a:t>
            </a:r>
            <a:r>
              <a:rPr lang="es-PE" sz="2400" baseline="-25000" dirty="0" smtClean="0"/>
              <a:t>i</a:t>
            </a:r>
            <a:r>
              <a:rPr lang="es-PE" sz="2400" dirty="0" smtClean="0"/>
              <a:t> para generar la formula de diferencia </a:t>
            </a:r>
            <a:r>
              <a:rPr lang="es-PE" sz="2400" dirty="0" smtClean="0"/>
              <a:t>central:</a:t>
            </a:r>
            <a:endParaRPr lang="es-PE" sz="2400" dirty="0" smtClean="0"/>
          </a:p>
          <a:p>
            <a:r>
              <a:rPr lang="es-PE" sz="2400" dirty="0" smtClean="0"/>
              <a:t> </a:t>
            </a:r>
            <a:endParaRPr lang="es-ES" sz="2400" dirty="0" smtClean="0"/>
          </a:p>
          <a:p>
            <a:r>
              <a:rPr lang="es-PE" sz="2400" dirty="0" smtClean="0"/>
              <a:t> </a:t>
            </a:r>
            <a:endParaRPr lang="es-ES" sz="2400" dirty="0" smtClean="0"/>
          </a:p>
          <a:p>
            <a:endParaRPr lang="es-PE" sz="2400" dirty="0" smtClean="0"/>
          </a:p>
          <a:p>
            <a:r>
              <a:rPr lang="es-PE" sz="2400" dirty="0" smtClean="0"/>
              <a:t> </a:t>
            </a:r>
            <a:endParaRPr lang="es-ES" sz="2400" dirty="0" smtClean="0"/>
          </a:p>
          <a:p>
            <a:r>
              <a:rPr lang="es-PE" sz="2400" dirty="0" smtClean="0"/>
              <a:t>La serie de Taylor en la variable y </a:t>
            </a:r>
            <a:r>
              <a:rPr lang="es-PE" sz="2400" dirty="0" err="1" smtClean="0"/>
              <a:t>alredor</a:t>
            </a:r>
            <a:r>
              <a:rPr lang="es-PE" sz="2400" dirty="0" smtClean="0"/>
              <a:t> de </a:t>
            </a:r>
            <a:r>
              <a:rPr lang="es-PE" sz="2400" dirty="0" err="1" smtClean="0"/>
              <a:t>y</a:t>
            </a:r>
            <a:r>
              <a:rPr lang="es-PE" sz="2400" baseline="-25000" dirty="0" err="1" smtClean="0"/>
              <a:t>j</a:t>
            </a:r>
            <a:r>
              <a:rPr lang="es-PE" sz="2400" dirty="0" smtClean="0"/>
              <a:t> es usada para generar la </a:t>
            </a:r>
            <a:r>
              <a:rPr lang="es-PE" sz="2400" dirty="0" smtClean="0"/>
              <a:t>fórmula </a:t>
            </a:r>
            <a:r>
              <a:rPr lang="es-PE" sz="2400" dirty="0" smtClean="0"/>
              <a:t>de diferencia central :</a:t>
            </a:r>
            <a:endParaRPr lang="es-ES" sz="2400" dirty="0" smtClean="0"/>
          </a:p>
          <a:p>
            <a:r>
              <a:rPr lang="es-PE" sz="2400" dirty="0" smtClean="0">
                <a:solidFill>
                  <a:srgbClr val="FF0000"/>
                </a:solidFill>
              </a:rPr>
              <a:t> </a:t>
            </a:r>
            <a:endParaRPr lang="es-ES" sz="2400" dirty="0" smtClean="0">
              <a:solidFill>
                <a:srgbClr val="FF0000"/>
              </a:solidFill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105000"/>
            </a:pPr>
            <a:endParaRPr lang="he-IL" sz="2400" dirty="0"/>
          </a:p>
        </p:txBody>
      </p:sp>
      <p:sp>
        <p:nvSpPr>
          <p:cNvPr id="1210373" name="Rectangle 5"/>
          <p:cNvSpPr>
            <a:spLocks noGrp="1" noChangeArrowheads="1"/>
          </p:cNvSpPr>
          <p:nvPr>
            <p:ph type="title"/>
          </p:nvPr>
        </p:nvSpPr>
        <p:spPr>
          <a:xfrm>
            <a:off x="1150938" y="908050"/>
            <a:ext cx="7669212" cy="768350"/>
          </a:xfrm>
          <a:noFill/>
          <a:ln/>
        </p:spPr>
        <p:txBody>
          <a:bodyPr/>
          <a:lstStyle/>
          <a:p>
            <a:r>
              <a:rPr lang="es-PE" sz="3200" b="1" dirty="0" smtClean="0"/>
              <a:t>Ecuación</a:t>
            </a:r>
            <a:r>
              <a:rPr lang="es-PE" sz="3200" dirty="0" smtClean="0"/>
              <a:t> </a:t>
            </a:r>
            <a:r>
              <a:rPr lang="es-PE" sz="3200" b="1" dirty="0"/>
              <a:t>Diferencial</a:t>
            </a:r>
            <a:r>
              <a:rPr lang="es-PE" sz="3200" dirty="0"/>
              <a:t> </a:t>
            </a:r>
            <a:r>
              <a:rPr lang="es-PE" sz="3200" b="1" dirty="0" smtClean="0"/>
              <a:t>Parcial </a:t>
            </a:r>
            <a:r>
              <a:rPr lang="es-PE" sz="3200" b="1" dirty="0" err="1" smtClean="0"/>
              <a:t>Eliptica</a:t>
            </a:r>
            <a:endParaRPr lang="es-PE" sz="3200" b="1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/>
        </p:nvGraphicFramePr>
        <p:xfrm>
          <a:off x="369888" y="3141663"/>
          <a:ext cx="8378825" cy="1414462"/>
        </p:xfrm>
        <a:graphic>
          <a:graphicData uri="http://schemas.openxmlformats.org/presentationml/2006/ole">
            <p:oleObj spid="_x0000_s1669121" name="Ecuación" r:id="rId3" imgW="4063680" imgH="685800" progId="Equation.3">
              <p:embed/>
            </p:oleObj>
          </a:graphicData>
        </a:graphic>
      </p:graphicFrame>
      <p:graphicFrame>
        <p:nvGraphicFramePr>
          <p:cNvPr id="1669123" name="Object 3"/>
          <p:cNvGraphicFramePr>
            <a:graphicFrameLocks noChangeAspect="1"/>
          </p:cNvGraphicFramePr>
          <p:nvPr/>
        </p:nvGraphicFramePr>
        <p:xfrm>
          <a:off x="336550" y="5329238"/>
          <a:ext cx="8350250" cy="1412875"/>
        </p:xfrm>
        <a:graphic>
          <a:graphicData uri="http://schemas.openxmlformats.org/presentationml/2006/ole">
            <p:oleObj spid="_x0000_s1669123" name="Ecuación" r:id="rId4" imgW="4051080" imgH="685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2" name="Rectangle 4"/>
          <p:cNvSpPr>
            <a:spLocks noChangeArrowheads="1"/>
          </p:cNvSpPr>
          <p:nvPr/>
        </p:nvSpPr>
        <p:spPr bwMode="auto">
          <a:xfrm>
            <a:off x="251520" y="2060848"/>
            <a:ext cx="867645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s-PE" sz="2400" dirty="0" smtClean="0"/>
              <a:t>De </a:t>
            </a:r>
            <a:r>
              <a:rPr lang="es-PE" sz="2400" dirty="0" smtClean="0"/>
              <a:t>(1), (3) y (4) nosotros </a:t>
            </a:r>
            <a:r>
              <a:rPr lang="es-PE" sz="2400" dirty="0" smtClean="0"/>
              <a:t>obtenemos</a:t>
            </a:r>
            <a:r>
              <a:rPr lang="es-PE" sz="2400" dirty="0" smtClean="0"/>
              <a:t>:</a:t>
            </a:r>
            <a:endParaRPr lang="es-PE" sz="2400" dirty="0" smtClean="0"/>
          </a:p>
          <a:p>
            <a:endParaRPr lang="es-PE" sz="2400" dirty="0" smtClean="0"/>
          </a:p>
          <a:p>
            <a:endParaRPr lang="es-ES" sz="2400" dirty="0" smtClean="0"/>
          </a:p>
          <a:p>
            <a:endParaRPr lang="es-PE" sz="2400" dirty="0" smtClean="0"/>
          </a:p>
          <a:p>
            <a:r>
              <a:rPr lang="es-PE" sz="2400" dirty="0" smtClean="0"/>
              <a:t> </a:t>
            </a:r>
            <a:endParaRPr lang="es-ES" sz="2400" dirty="0" smtClean="0"/>
          </a:p>
          <a:p>
            <a:endParaRPr lang="es-PE" sz="2400" dirty="0" smtClean="0"/>
          </a:p>
          <a:p>
            <a:r>
              <a:rPr lang="es-PE" sz="2400" dirty="0" smtClean="0"/>
              <a:t>Despreciamos </a:t>
            </a:r>
            <a:r>
              <a:rPr lang="es-PE" sz="2400" dirty="0" smtClean="0"/>
              <a:t>el segundo y tercer termino del lado derecho, </a:t>
            </a:r>
            <a:r>
              <a:rPr lang="es-PE" sz="2400" dirty="0" smtClean="0"/>
              <a:t>obtenemos:</a:t>
            </a:r>
            <a:endParaRPr lang="es-ES" sz="2400" dirty="0" smtClean="0"/>
          </a:p>
        </p:txBody>
      </p:sp>
      <p:sp>
        <p:nvSpPr>
          <p:cNvPr id="1210373" name="Rectangle 5"/>
          <p:cNvSpPr>
            <a:spLocks noGrp="1" noChangeArrowheads="1"/>
          </p:cNvSpPr>
          <p:nvPr>
            <p:ph type="title"/>
          </p:nvPr>
        </p:nvSpPr>
        <p:spPr>
          <a:xfrm>
            <a:off x="1150938" y="908050"/>
            <a:ext cx="7669212" cy="768350"/>
          </a:xfrm>
          <a:noFill/>
          <a:ln/>
        </p:spPr>
        <p:txBody>
          <a:bodyPr/>
          <a:lstStyle/>
          <a:p>
            <a:r>
              <a:rPr lang="es-PE" sz="3200" b="1" dirty="0" smtClean="0"/>
              <a:t>Ecuación</a:t>
            </a:r>
            <a:r>
              <a:rPr lang="es-PE" sz="3200" dirty="0" smtClean="0"/>
              <a:t> </a:t>
            </a:r>
            <a:r>
              <a:rPr lang="es-PE" sz="3200" b="1" dirty="0"/>
              <a:t>Diferencial</a:t>
            </a:r>
            <a:r>
              <a:rPr lang="es-PE" sz="3200" dirty="0"/>
              <a:t> </a:t>
            </a:r>
            <a:r>
              <a:rPr lang="es-PE" sz="3200" b="1" dirty="0" smtClean="0"/>
              <a:t>Parcial </a:t>
            </a:r>
            <a:r>
              <a:rPr lang="es-PE" sz="3200" b="1" dirty="0" err="1" smtClean="0"/>
              <a:t>Eliptica</a:t>
            </a:r>
            <a:endParaRPr lang="es-PE" sz="3200" b="1" dirty="0"/>
          </a:p>
        </p:txBody>
      </p:sp>
      <p:graphicFrame>
        <p:nvGraphicFramePr>
          <p:cNvPr id="1668097" name="Object 1"/>
          <p:cNvGraphicFramePr>
            <a:graphicFrameLocks noChangeAspect="1"/>
          </p:cNvGraphicFramePr>
          <p:nvPr/>
        </p:nvGraphicFramePr>
        <p:xfrm>
          <a:off x="179512" y="2564904"/>
          <a:ext cx="8821737" cy="1727200"/>
        </p:xfrm>
        <a:graphic>
          <a:graphicData uri="http://schemas.openxmlformats.org/presentationml/2006/ole">
            <p:oleObj spid="_x0000_s1668097" name="Ecuación" r:id="rId3" imgW="4279680" imgH="838080" progId="Equation.3">
              <p:embed/>
            </p:oleObj>
          </a:graphicData>
        </a:graphic>
      </p:graphicFrame>
      <p:graphicFrame>
        <p:nvGraphicFramePr>
          <p:cNvPr id="1668098" name="Object 2"/>
          <p:cNvGraphicFramePr>
            <a:graphicFrameLocks noChangeAspect="1"/>
          </p:cNvGraphicFramePr>
          <p:nvPr/>
        </p:nvGraphicFramePr>
        <p:xfrm>
          <a:off x="61019" y="5301208"/>
          <a:ext cx="8975477" cy="781225"/>
        </p:xfrm>
        <a:graphic>
          <a:graphicData uri="http://schemas.openxmlformats.org/presentationml/2006/ole">
            <p:oleObj spid="_x0000_s1668098" name="Ecuación" r:id="rId4" imgW="481320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2" name="Rectangle 4"/>
          <p:cNvSpPr>
            <a:spLocks noChangeArrowheads="1"/>
          </p:cNvSpPr>
          <p:nvPr/>
        </p:nvSpPr>
        <p:spPr bwMode="auto">
          <a:xfrm>
            <a:off x="0" y="2276872"/>
            <a:ext cx="914400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s-PE" sz="2400" dirty="0" smtClean="0"/>
              <a:t>Estas ecuaciones, con las condiciones de frontera dan </a:t>
            </a:r>
          </a:p>
          <a:p>
            <a:r>
              <a:rPr lang="es-PE" sz="2400" dirty="0" smtClean="0"/>
              <a:t>un sistema lineal en (n-1)(m-1) incógnitas. Este sistema podría ser resuelto por eliminación </a:t>
            </a:r>
            <a:r>
              <a:rPr lang="es-PE" sz="2400" dirty="0" err="1" smtClean="0"/>
              <a:t>Gaussiana</a:t>
            </a:r>
            <a:r>
              <a:rPr lang="es-PE" sz="2400" dirty="0" smtClean="0"/>
              <a:t> (o otros métodos directos) o métodos iterativos como Gauss-</a:t>
            </a:r>
            <a:r>
              <a:rPr lang="es-PE" sz="2400" dirty="0" err="1" smtClean="0"/>
              <a:t>Seidel</a:t>
            </a:r>
            <a:r>
              <a:rPr lang="es-PE" sz="2400" dirty="0" smtClean="0"/>
              <a:t>. </a:t>
            </a:r>
            <a:endParaRPr lang="es-ES" sz="2400" dirty="0" smtClean="0"/>
          </a:p>
          <a:p>
            <a:r>
              <a:rPr lang="es-PE" sz="2400" dirty="0" smtClean="0"/>
              <a:t>Eligiendo h = k, la ecuación es simplificada como: </a:t>
            </a:r>
          </a:p>
          <a:p>
            <a:endParaRPr lang="es-ES" sz="2400" dirty="0" smtClean="0"/>
          </a:p>
          <a:p>
            <a:pPr algn="ctr"/>
            <a:r>
              <a:rPr lang="es-PE" sz="2400" dirty="0" smtClean="0"/>
              <a:t> </a:t>
            </a:r>
            <a:endParaRPr lang="es-ES" sz="2400" dirty="0" smtClean="0"/>
          </a:p>
          <a:p>
            <a:endParaRPr lang="es-PE" sz="2400" dirty="0" smtClean="0"/>
          </a:p>
          <a:p>
            <a:endParaRPr lang="es-PE" sz="2400" dirty="0" smtClean="0"/>
          </a:p>
          <a:p>
            <a:r>
              <a:rPr lang="es-PE" sz="2400" dirty="0" smtClean="0"/>
              <a:t>Note </a:t>
            </a:r>
            <a:r>
              <a:rPr lang="es-PE" sz="2400" dirty="0" smtClean="0"/>
              <a:t>que cada ecuación envuelve aproximaciones de 5 puntos: </a:t>
            </a:r>
            <a:endParaRPr lang="es-ES" sz="2400" dirty="0" smtClean="0"/>
          </a:p>
          <a:p>
            <a:endParaRPr lang="es-ES" sz="2400" dirty="0" smtClean="0"/>
          </a:p>
        </p:txBody>
      </p:sp>
      <p:sp>
        <p:nvSpPr>
          <p:cNvPr id="1210373" name="Rectangle 5"/>
          <p:cNvSpPr>
            <a:spLocks noGrp="1" noChangeArrowheads="1"/>
          </p:cNvSpPr>
          <p:nvPr>
            <p:ph type="title"/>
          </p:nvPr>
        </p:nvSpPr>
        <p:spPr>
          <a:xfrm>
            <a:off x="1150938" y="908050"/>
            <a:ext cx="7669212" cy="768350"/>
          </a:xfrm>
          <a:noFill/>
          <a:ln/>
        </p:spPr>
        <p:txBody>
          <a:bodyPr/>
          <a:lstStyle/>
          <a:p>
            <a:r>
              <a:rPr lang="es-PE" sz="3200" b="1" dirty="0" smtClean="0"/>
              <a:t>Ecuación</a:t>
            </a:r>
            <a:r>
              <a:rPr lang="es-PE" sz="3200" dirty="0" smtClean="0"/>
              <a:t> </a:t>
            </a:r>
            <a:r>
              <a:rPr lang="es-PE" sz="3200" b="1" dirty="0"/>
              <a:t>Diferencial</a:t>
            </a:r>
            <a:r>
              <a:rPr lang="es-PE" sz="3200" dirty="0"/>
              <a:t> </a:t>
            </a:r>
            <a:r>
              <a:rPr lang="es-PE" sz="3200" b="1" dirty="0" smtClean="0"/>
              <a:t>Parcial </a:t>
            </a:r>
            <a:r>
              <a:rPr lang="es-PE" sz="3200" b="1" dirty="0" err="1" smtClean="0"/>
              <a:t>Eliptica</a:t>
            </a:r>
            <a:endParaRPr lang="es-PE" sz="3200" b="1" dirty="0"/>
          </a:p>
        </p:txBody>
      </p:sp>
      <p:graphicFrame>
        <p:nvGraphicFramePr>
          <p:cNvPr id="1667073" name="Object 1"/>
          <p:cNvGraphicFramePr>
            <a:graphicFrameLocks noChangeAspect="1"/>
          </p:cNvGraphicFramePr>
          <p:nvPr/>
        </p:nvGraphicFramePr>
        <p:xfrm>
          <a:off x="106900" y="4221088"/>
          <a:ext cx="9001604" cy="1080120"/>
        </p:xfrm>
        <a:graphic>
          <a:graphicData uri="http://schemas.openxmlformats.org/presentationml/2006/ole">
            <p:oleObj spid="_x0000_s1667073" name="Ecuación" r:id="rId3" imgW="422892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zclas">
  <a:themeElements>
    <a:clrScheme name="Mezcla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Mezcla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ezcla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31830</TotalTime>
  <Words>581</Words>
  <Application>Microsoft Office PowerPoint</Application>
  <PresentationFormat>Presentación en pantalla (4:3)</PresentationFormat>
  <Paragraphs>123</Paragraphs>
  <Slides>16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8" baseType="lpstr">
      <vt:lpstr>Mezclas</vt:lpstr>
      <vt:lpstr>Microsoft Editor de ecuaciones 3.0</vt:lpstr>
      <vt:lpstr>Solución Numérica de  Ecuaciones Diferenciales Parciales</vt:lpstr>
      <vt:lpstr>EDP- Ecuación Diferencial Parcial</vt:lpstr>
      <vt:lpstr>EDP- Ecuación Diferencial Parcial</vt:lpstr>
      <vt:lpstr>Ecuación Diferencial Parcial Eliptica</vt:lpstr>
      <vt:lpstr>Ecuación Diferencial Parcial Eliptica</vt:lpstr>
      <vt:lpstr>Ecuación Diferencial Parcial Eliptica</vt:lpstr>
      <vt:lpstr>Ecuación Diferencial Parcial Eliptica</vt:lpstr>
      <vt:lpstr>Ecuación Diferencial Parcial Eliptica</vt:lpstr>
      <vt:lpstr>Ecuación Diferencial Parcial Eliptica</vt:lpstr>
      <vt:lpstr>Ecuación Diferencial Parcial Eliptica</vt:lpstr>
      <vt:lpstr>Ecuación Diferencial Parcial Eliptica</vt:lpstr>
      <vt:lpstr>Ecuación Diferencial Parcial Eliptica</vt:lpstr>
      <vt:lpstr>Ecuación Diferencial Parcial Eliptica</vt:lpstr>
      <vt:lpstr>Ecuación Diferencial Parcial Eliptica</vt:lpstr>
      <vt:lpstr>Ecuación Diferencial Parcial Eliptica</vt:lpstr>
      <vt:lpstr>Ecuación Diferencial Parcial Eliptica</vt:lpstr>
    </vt:vector>
  </TitlesOfParts>
  <Company>Technion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yoram</dc:creator>
  <cp:lastModifiedBy>Robert</cp:lastModifiedBy>
  <cp:revision>1717</cp:revision>
  <dcterms:created xsi:type="dcterms:W3CDTF">2002-05-10T10:26:08Z</dcterms:created>
  <dcterms:modified xsi:type="dcterms:W3CDTF">2011-07-03T04:55:56Z</dcterms:modified>
</cp:coreProperties>
</file>